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8" r:id="rId1"/>
  </p:sldMasterIdLst>
  <p:notesMasterIdLst>
    <p:notesMasterId r:id="rId90"/>
  </p:notesMasterIdLst>
  <p:handoutMasterIdLst>
    <p:handoutMasterId r:id="rId91"/>
  </p:handoutMasterIdLst>
  <p:sldIdLst>
    <p:sldId id="272" r:id="rId2"/>
    <p:sldId id="282" r:id="rId3"/>
    <p:sldId id="329" r:id="rId4"/>
    <p:sldId id="281" r:id="rId5"/>
    <p:sldId id="283" r:id="rId6"/>
    <p:sldId id="361" r:id="rId7"/>
    <p:sldId id="333" r:id="rId8"/>
    <p:sldId id="363" r:id="rId9"/>
    <p:sldId id="364" r:id="rId10"/>
    <p:sldId id="365" r:id="rId11"/>
    <p:sldId id="280" r:id="rId12"/>
    <p:sldId id="279" r:id="rId13"/>
    <p:sldId id="284" r:id="rId14"/>
    <p:sldId id="285" r:id="rId15"/>
    <p:sldId id="286" r:id="rId16"/>
    <p:sldId id="287" r:id="rId17"/>
    <p:sldId id="360" r:id="rId18"/>
    <p:sldId id="292" r:id="rId19"/>
    <p:sldId id="293" r:id="rId20"/>
    <p:sldId id="294" r:id="rId21"/>
    <p:sldId id="288" r:id="rId22"/>
    <p:sldId id="289" r:id="rId23"/>
    <p:sldId id="290" r:id="rId24"/>
    <p:sldId id="291" r:id="rId25"/>
    <p:sldId id="299" r:id="rId26"/>
    <p:sldId id="300" r:id="rId27"/>
    <p:sldId id="295" r:id="rId28"/>
    <p:sldId id="296" r:id="rId29"/>
    <p:sldId id="297" r:id="rId30"/>
    <p:sldId id="301" r:id="rId31"/>
    <p:sldId id="303" r:id="rId32"/>
    <p:sldId id="330" r:id="rId33"/>
    <p:sldId id="331" r:id="rId34"/>
    <p:sldId id="304" r:id="rId35"/>
    <p:sldId id="305" r:id="rId36"/>
    <p:sldId id="302" r:id="rId37"/>
    <p:sldId id="298" r:id="rId38"/>
    <p:sldId id="306" r:id="rId39"/>
    <p:sldId id="313" r:id="rId40"/>
    <p:sldId id="314" r:id="rId41"/>
    <p:sldId id="307" r:id="rId42"/>
    <p:sldId id="308" r:id="rId43"/>
    <p:sldId id="309" r:id="rId44"/>
    <p:sldId id="310" r:id="rId45"/>
    <p:sldId id="315" r:id="rId46"/>
    <p:sldId id="316" r:id="rId47"/>
    <p:sldId id="311" r:id="rId48"/>
    <p:sldId id="317" r:id="rId49"/>
    <p:sldId id="319" r:id="rId50"/>
    <p:sldId id="320" r:id="rId51"/>
    <p:sldId id="318" r:id="rId52"/>
    <p:sldId id="322" r:id="rId53"/>
    <p:sldId id="323" r:id="rId54"/>
    <p:sldId id="324" r:id="rId55"/>
    <p:sldId id="321" r:id="rId56"/>
    <p:sldId id="312" r:id="rId57"/>
    <p:sldId id="325" r:id="rId58"/>
    <p:sldId id="327" r:id="rId59"/>
    <p:sldId id="328" r:id="rId60"/>
    <p:sldId id="326" r:id="rId61"/>
    <p:sldId id="358" r:id="rId62"/>
    <p:sldId id="359" r:id="rId63"/>
    <p:sldId id="332" r:id="rId64"/>
    <p:sldId id="334" r:id="rId65"/>
    <p:sldId id="335" r:id="rId66"/>
    <p:sldId id="336" r:id="rId67"/>
    <p:sldId id="337" r:id="rId68"/>
    <p:sldId id="338" r:id="rId69"/>
    <p:sldId id="339" r:id="rId70"/>
    <p:sldId id="340" r:id="rId71"/>
    <p:sldId id="341" r:id="rId72"/>
    <p:sldId id="342" r:id="rId73"/>
    <p:sldId id="343" r:id="rId74"/>
    <p:sldId id="344" r:id="rId75"/>
    <p:sldId id="347" r:id="rId76"/>
    <p:sldId id="348" r:id="rId77"/>
    <p:sldId id="349" r:id="rId78"/>
    <p:sldId id="350" r:id="rId79"/>
    <p:sldId id="351" r:id="rId80"/>
    <p:sldId id="352" r:id="rId81"/>
    <p:sldId id="345" r:id="rId82"/>
    <p:sldId id="353" r:id="rId83"/>
    <p:sldId id="354" r:id="rId84"/>
    <p:sldId id="355" r:id="rId85"/>
    <p:sldId id="356" r:id="rId86"/>
    <p:sldId id="346" r:id="rId87"/>
    <p:sldId id="357" r:id="rId88"/>
    <p:sldId id="362" r:id="rId8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1762" autoAdjust="0"/>
  </p:normalViewPr>
  <p:slideViewPr>
    <p:cSldViewPr>
      <p:cViewPr varScale="1">
        <p:scale>
          <a:sx n="67" d="100"/>
          <a:sy n="67" d="100"/>
        </p:scale>
        <p:origin x="1284" y="1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3" d="100"/>
          <a:sy n="63" d="100"/>
        </p:scale>
        <p:origin x="-3240"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904BBBD-8C60-44BD-8739-628D50BD0562}" type="datetimeFigureOut">
              <a:rPr lang="zh-TW" altLang="en-US" smtClean="0"/>
              <a:pPr/>
              <a:t>2023/2/17</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EB225B-168E-4CA7-A244-D031B11F9379}" type="slidenum">
              <a:rPr lang="zh-TW" altLang="en-US" smtClean="0"/>
              <a:pPr/>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F526C-5170-43D2-8ECC-77C2F552AC71}" type="datetimeFigureOut">
              <a:rPr lang="zh-TW" altLang="en-US" smtClean="0"/>
              <a:pPr/>
              <a:t>2023/2/17</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C53EAF-C727-49DE-BB5C-CE1AAA75C210}"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57"/>
            <a:ext cx="7772400" cy="1470025"/>
          </a:xfrm>
        </p:spPr>
        <p:txBody>
          <a:bodyPr anchor="b"/>
          <a:lstStyle/>
          <a:p>
            <a:r>
              <a:rPr lang="zh-TW" altLang="en-US" dirty="0"/>
              <a:t>按一下以編輯母片標題樣式</a:t>
            </a:r>
          </a:p>
        </p:txBody>
      </p:sp>
      <p:sp>
        <p:nvSpPr>
          <p:cNvPr id="3" name="副標題 2"/>
          <p:cNvSpPr>
            <a:spLocks noGrp="1"/>
          </p:cNvSpPr>
          <p:nvPr>
            <p:ph type="subTitle" idx="1"/>
          </p:nvPr>
        </p:nvSpPr>
        <p:spPr>
          <a:xfrm>
            <a:off x="1371600" y="3692624"/>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Rectangle 2"/>
          <p:cNvSpPr>
            <a:spLocks noChangeArrowheads="1"/>
          </p:cNvSpPr>
          <p:nvPr userDrawn="1"/>
        </p:nvSpPr>
        <p:spPr bwMode="auto">
          <a:xfrm>
            <a:off x="0" y="6619885"/>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8" name="Text Box 8"/>
          <p:cNvSpPr txBox="1">
            <a:spLocks noChangeArrowheads="1"/>
          </p:cNvSpPr>
          <p:nvPr userDrawn="1"/>
        </p:nvSpPr>
        <p:spPr bwMode="auto">
          <a:xfrm>
            <a:off x="0" y="6623060"/>
            <a:ext cx="2559050" cy="226591"/>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1000" dirty="0">
                <a:solidFill>
                  <a:prstClr val="white"/>
                </a:solidFill>
                <a:latin typeface="Times New Roman"/>
                <a:ea typeface="微軟正黑體" panose="020B0604030504040204" pitchFamily="34" charset="-120"/>
              </a:rPr>
              <a:t>© 2021 PMC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p>
        </p:txBody>
      </p:sp>
      <p:sp>
        <p:nvSpPr>
          <p:cNvPr id="9" name="日期版面配置區 3"/>
          <p:cNvSpPr>
            <a:spLocks noGrp="1"/>
          </p:cNvSpPr>
          <p:nvPr>
            <p:ph type="dt" sz="half" idx="14"/>
          </p:nvPr>
        </p:nvSpPr>
        <p:spPr>
          <a:xfrm>
            <a:off x="7594600" y="6623060"/>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5"/>
          </p:nvPr>
        </p:nvSpPr>
        <p:spPr>
          <a:xfrm>
            <a:off x="8772530" y="6623060"/>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0" name="文字方塊 9"/>
          <p:cNvSpPr txBox="1"/>
          <p:nvPr userDrawn="1"/>
        </p:nvSpPr>
        <p:spPr>
          <a:xfrm>
            <a:off x="5" y="6594060"/>
            <a:ext cx="9096375"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EA484619-763B-47A1-B64D-8BA533B73A20}"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文字方塊 8"/>
          <p:cNvSpPr txBox="1"/>
          <p:nvPr userDrawn="1"/>
        </p:nvSpPr>
        <p:spPr>
          <a:xfrm>
            <a:off x="0" y="6594060"/>
            <a:ext cx="9144000"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6"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13E4F195-FC88-467A-9E57-B411BCBC33AE}" type="slidenum">
              <a:rPr lang="zh-TW" altLang="en-US">
                <a:solidFill>
                  <a:prstClr val="white"/>
                </a:solidFill>
              </a:rPr>
              <a:pPr>
                <a:defRPr/>
              </a:pPr>
              <a:t>‹#›</a:t>
            </a:fld>
            <a:endParaRPr lang="zh-TW" altLang="en-US">
              <a:solidFill>
                <a:prstClr val="white"/>
              </a:solidFill>
            </a:endParaRPr>
          </a:p>
        </p:txBody>
      </p:sp>
      <p:sp>
        <p:nvSpPr>
          <p:cNvPr id="11"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文字方塊 8"/>
          <p:cNvSpPr txBox="1"/>
          <p:nvPr userDrawn="1"/>
        </p:nvSpPr>
        <p:spPr>
          <a:xfrm>
            <a:off x="0" y="6594060"/>
            <a:ext cx="9144000"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6"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直排標題 1"/>
          <p:cNvSpPr>
            <a:spLocks noGrp="1"/>
          </p:cNvSpPr>
          <p:nvPr>
            <p:ph type="title" orient="vert"/>
          </p:nvPr>
        </p:nvSpPr>
        <p:spPr>
          <a:xfrm>
            <a:off x="6629400" y="27466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6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0F809C9C-B3B9-479C-930C-BB28D62A054B}" type="slidenum">
              <a:rPr lang="zh-TW" altLang="en-US">
                <a:solidFill>
                  <a:prstClr val="white"/>
                </a:solidFill>
              </a:rPr>
              <a:pPr>
                <a:defRPr/>
              </a:pPr>
              <a:t>‹#›</a:t>
            </a:fld>
            <a:endParaRPr lang="zh-TW" altLang="en-US">
              <a:solidFill>
                <a:prstClr val="white"/>
              </a:solidFill>
            </a:endParaRPr>
          </a:p>
        </p:txBody>
      </p:sp>
      <p:sp>
        <p:nvSpPr>
          <p:cNvPr id="11"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9021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62847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00850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7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1374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8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65113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21307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30815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5" name="Text Box 8"/>
          <p:cNvSpPr txBox="1">
            <a:spLocks noChangeArrowheads="1"/>
          </p:cNvSpPr>
          <p:nvPr/>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
        <p:nvSpPr>
          <p:cNvPr id="2" name="標題 1"/>
          <p:cNvSpPr>
            <a:spLocks noGrp="1"/>
          </p:cNvSpPr>
          <p:nvPr>
            <p:ph type="title"/>
          </p:nvPr>
        </p:nvSpPr>
        <p:spPr>
          <a:xfrm>
            <a:off x="457200" y="116632"/>
            <a:ext cx="8229600" cy="706090"/>
          </a:xfrm>
        </p:spPr>
        <p:txBody>
          <a:bodyPr/>
          <a:lstStyle/>
          <a:p>
            <a:r>
              <a:rPr lang="zh-TW" altLang="en-US"/>
              <a:t>按一下以編輯母片標題樣式</a:t>
            </a:r>
          </a:p>
        </p:txBody>
      </p:sp>
      <p:sp>
        <p:nvSpPr>
          <p:cNvPr id="3" name="內容版面配置區 2"/>
          <p:cNvSpPr>
            <a:spLocks noGrp="1"/>
          </p:cNvSpPr>
          <p:nvPr>
            <p:ph idx="1"/>
          </p:nvPr>
        </p:nvSpPr>
        <p:spPr>
          <a:xfrm>
            <a:off x="457200" y="908720"/>
            <a:ext cx="8229600" cy="540060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9EF265EB-0BBD-46A3-8482-B0BADD119C48}" type="slidenum">
              <a:rPr lang="zh-TW" altLang="en-US">
                <a:solidFill>
                  <a:prstClr val="white"/>
                </a:solidFill>
              </a:rPr>
              <a:pPr>
                <a:defRPr/>
              </a:pPr>
              <a:t>‹#›</a:t>
            </a:fld>
            <a:endParaRPr lang="zh-TW" altLang="en-US">
              <a:solidFill>
                <a:prstClr val="white"/>
              </a:solidFill>
            </a:endParaRPr>
          </a:p>
        </p:txBody>
      </p:sp>
      <p:pic>
        <p:nvPicPr>
          <p:cNvPr id="10" name="Picture 16" descr="C:\Users\kenghua\Dropbox\PMC簡報範本\logo2_調整大小.png"/>
          <p:cNvPicPr>
            <a:picLocks noChangeAspect="1" noChangeArrowheads="1"/>
          </p:cNvPicPr>
          <p:nvPr userDrawn="1"/>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03491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09431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65635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273114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125977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141679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8254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457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079473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61395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標題及物件">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8"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457200" y="116632"/>
            <a:ext cx="8229600" cy="706090"/>
          </a:xfrm>
        </p:spPr>
        <p:txBody>
          <a:bodyPr/>
          <a:lstStyle/>
          <a:p>
            <a:r>
              <a:rPr lang="zh-TW" altLang="en-US"/>
              <a:t>按一下以編輯母片標題樣式</a:t>
            </a:r>
          </a:p>
        </p:txBody>
      </p:sp>
      <p:sp>
        <p:nvSpPr>
          <p:cNvPr id="3" name="內容版面配置區 2"/>
          <p:cNvSpPr>
            <a:spLocks noGrp="1"/>
          </p:cNvSpPr>
          <p:nvPr>
            <p:ph idx="1"/>
          </p:nvPr>
        </p:nvSpPr>
        <p:spPr>
          <a:xfrm>
            <a:off x="457200" y="1412776"/>
            <a:ext cx="8229600" cy="4896544"/>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文字版面配置區 2"/>
          <p:cNvSpPr>
            <a:spLocks noGrp="1"/>
          </p:cNvSpPr>
          <p:nvPr>
            <p:ph type="body" idx="13"/>
          </p:nvPr>
        </p:nvSpPr>
        <p:spPr>
          <a:xfrm>
            <a:off x="457200" y="836712"/>
            <a:ext cx="8219256" cy="576064"/>
          </a:xfrm>
        </p:spPr>
        <p:txBody>
          <a:bodyPr anchor="ctr">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9" name="日期版面配置區 3"/>
          <p:cNvSpPr>
            <a:spLocks noGrp="1"/>
          </p:cNvSpPr>
          <p:nvPr>
            <p:ph type="dt" sz="half" idx="14"/>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5"/>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13"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13227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1571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683568" y="1856837"/>
            <a:ext cx="7772400" cy="1362075"/>
          </a:xfrm>
        </p:spPr>
        <p:txBody>
          <a:bodyPr anchor="b"/>
          <a:lstStyle>
            <a:lvl1pPr algn="ctr">
              <a:defRPr sz="4000" b="1" cap="all"/>
            </a:lvl1pPr>
          </a:lstStyle>
          <a:p>
            <a:r>
              <a:rPr lang="zh-TW" altLang="en-US" dirty="0"/>
              <a:t>按一下以編輯母片標題樣式</a:t>
            </a:r>
          </a:p>
        </p:txBody>
      </p:sp>
      <p:sp>
        <p:nvSpPr>
          <p:cNvPr id="3" name="文字版面配置區 2"/>
          <p:cNvSpPr>
            <a:spLocks noGrp="1"/>
          </p:cNvSpPr>
          <p:nvPr>
            <p:ph type="body" idx="1"/>
          </p:nvPr>
        </p:nvSpPr>
        <p:spPr>
          <a:xfrm>
            <a:off x="683568" y="3224958"/>
            <a:ext cx="7772400" cy="1500187"/>
          </a:xfrm>
        </p:spPr>
        <p:txBody>
          <a:bodyPr>
            <a:normAutofit/>
          </a:bodyPr>
          <a:lstStyle>
            <a:lvl1pPr marL="0" indent="0" algn="ctr">
              <a:buNone/>
              <a:defRPr sz="2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7" name="Rectangle 2"/>
          <p:cNvSpPr>
            <a:spLocks noChangeArrowheads="1"/>
          </p:cNvSpPr>
          <p:nvPr userDrawn="1"/>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FD5C64EE-0421-408C-A935-EDEABB964C4A}" type="slidenum">
              <a:rPr lang="zh-TW" altLang="en-US">
                <a:solidFill>
                  <a:prstClr val="white"/>
                </a:solidFill>
              </a:rPr>
              <a:pPr>
                <a:defRPr/>
              </a:pPr>
              <a:t>‹#›</a:t>
            </a:fld>
            <a:endParaRPr lang="zh-TW" altLang="en-US">
              <a:solidFill>
                <a:prstClr val="white"/>
              </a:solidFill>
            </a:endParaRPr>
          </a:p>
        </p:txBody>
      </p:sp>
      <p:pic>
        <p:nvPicPr>
          <p:cNvPr id="12" name="Picture 16" descr="C:\Users\kenghua\Dropbox\PMC簡報範本\logo2_調整大小.png"/>
          <p:cNvPicPr>
            <a:picLocks noChangeAspect="1" noChangeArrowheads="1"/>
          </p:cNvPicPr>
          <p:nvPr userDrawn="1"/>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13"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052741"/>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48200" y="1052741"/>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2282A68A-80E4-485A-AA78-07817EE30AAF}"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7"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9"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061046"/>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4" name="內容版面配置區 3"/>
          <p:cNvSpPr>
            <a:spLocks noGrp="1"/>
          </p:cNvSpPr>
          <p:nvPr>
            <p:ph sz="half" idx="2"/>
          </p:nvPr>
        </p:nvSpPr>
        <p:spPr>
          <a:xfrm>
            <a:off x="457200" y="1700809"/>
            <a:ext cx="4040188"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文字版面配置區 4"/>
          <p:cNvSpPr>
            <a:spLocks noGrp="1"/>
          </p:cNvSpPr>
          <p:nvPr>
            <p:ph type="body" sz="quarter" idx="3"/>
          </p:nvPr>
        </p:nvSpPr>
        <p:spPr>
          <a:xfrm>
            <a:off x="4645029" y="1061046"/>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9" y="1700809"/>
            <a:ext cx="4041775"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1"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D1794E79-47E8-4976-A5A7-E5D2DA6FAD06}" type="slidenum">
              <a:rPr lang="zh-TW" altLang="en-US">
                <a:solidFill>
                  <a:prstClr val="white"/>
                </a:solidFill>
              </a:rPr>
              <a:pPr>
                <a:defRPr/>
              </a:pPr>
              <a:t>‹#›</a:t>
            </a:fld>
            <a:endParaRPr lang="zh-TW" altLang="en-US">
              <a:solidFill>
                <a:prstClr val="white"/>
              </a:solidFill>
            </a:endParaRPr>
          </a:p>
        </p:txBody>
      </p:sp>
      <p:sp>
        <p:nvSpPr>
          <p:cNvPr id="14"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3"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5"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6"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7"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BFA4652-240E-4C7F-997E-CF0BAACB8A11}" type="slidenum">
              <a:rPr lang="zh-TW" altLang="en-US">
                <a:solidFill>
                  <a:prstClr val="white"/>
                </a:solidFill>
              </a:rPr>
              <a:pPr>
                <a:defRPr/>
              </a:pPr>
              <a:t>‹#›</a:t>
            </a:fld>
            <a:endParaRPr lang="zh-TW" altLang="en-US">
              <a:solidFill>
                <a:prstClr val="white"/>
              </a:solidFill>
            </a:endParaRPr>
          </a:p>
        </p:txBody>
      </p:sp>
      <p:sp>
        <p:nvSpPr>
          <p:cNvPr id="10"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4"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5"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6"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FD5C64EE-0421-408C-A935-EDEABB964C4A}" type="slidenum">
              <a:rPr lang="zh-TW" altLang="en-US">
                <a:solidFill>
                  <a:prstClr val="white"/>
                </a:solidFill>
              </a:rPr>
              <a:pPr>
                <a:defRPr/>
              </a:pPr>
              <a:t>‹#›</a:t>
            </a:fld>
            <a:endParaRPr lang="zh-TW" altLang="en-US">
              <a:solidFill>
                <a:prstClr val="white"/>
              </a:solidFill>
            </a:endParaRPr>
          </a:p>
        </p:txBody>
      </p:sp>
      <p:sp>
        <p:nvSpPr>
          <p:cNvPr id="9"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8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67B30A0E-15FC-4D04-8C53-8152E2C16CB3}"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3" descr="未命名-1"/>
          <p:cNvPicPr>
            <a:picLocks noChangeAspect="1" noChangeArrowheads="1"/>
          </p:cNvPicPr>
          <p:nvPr/>
        </p:nvPicPr>
        <p:blipFill>
          <a:blip r:embed="rId33" cstate="print"/>
          <a:srcRect/>
          <a:stretch>
            <a:fillRect/>
          </a:stretch>
        </p:blipFill>
        <p:spPr bwMode="auto">
          <a:xfrm>
            <a:off x="-34925" y="-107949"/>
            <a:ext cx="1825625" cy="581025"/>
          </a:xfrm>
          <a:prstGeom prst="rect">
            <a:avLst/>
          </a:prstGeom>
          <a:noFill/>
          <a:ln w="9525">
            <a:noFill/>
            <a:miter lim="800000"/>
            <a:headEnd/>
            <a:tailEnd/>
          </a:ln>
        </p:spPr>
      </p:pic>
      <p:sp>
        <p:nvSpPr>
          <p:cNvPr id="2051" name="標題版面配置區 1"/>
          <p:cNvSpPr>
            <a:spLocks noGrp="1"/>
          </p:cNvSpPr>
          <p:nvPr>
            <p:ph type="title"/>
          </p:nvPr>
        </p:nvSpPr>
        <p:spPr bwMode="auto">
          <a:xfrm>
            <a:off x="457200" y="274638"/>
            <a:ext cx="8229600" cy="6334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052" name="文字版面配置區 2"/>
          <p:cNvSpPr>
            <a:spLocks noGrp="1"/>
          </p:cNvSpPr>
          <p:nvPr>
            <p:ph type="body" idx="1"/>
          </p:nvPr>
        </p:nvSpPr>
        <p:spPr bwMode="auto">
          <a:xfrm>
            <a:off x="457200" y="981076"/>
            <a:ext cx="82296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p:cNvSpPr>
            <a:spLocks noGrp="1"/>
          </p:cNvSpPr>
          <p:nvPr>
            <p:ph type="ftr" sz="quarter" idx="3"/>
          </p:nvPr>
        </p:nvSpPr>
        <p:spPr>
          <a:xfrm>
            <a:off x="6" y="6337332"/>
            <a:ext cx="2335213" cy="277813"/>
          </a:xfrm>
          <a:prstGeom prst="rect">
            <a:avLst/>
          </a:prstGeom>
        </p:spPr>
        <p:txBody>
          <a:bodyPr vert="horz" lIns="91440" tIns="45720" rIns="91440" bIns="45720" rtlCol="0" anchor="ctr">
            <a:spAutoFit/>
          </a:bodyPr>
          <a:lstStyle>
            <a:lvl1pPr algn="ctr" eaLnBrk="1" fontAlgn="auto" hangingPunct="1">
              <a:spcBef>
                <a:spcPts val="0"/>
              </a:spcBef>
              <a:spcAft>
                <a:spcPts val="0"/>
              </a:spcAft>
              <a:defRPr kumimoji="0" sz="1200">
                <a:solidFill>
                  <a:schemeClr val="tx1">
                    <a:tint val="75000"/>
                  </a:schemeClr>
                </a:solidFill>
                <a:latin typeface="Times New Roman" pitchFamily="18" charset="0"/>
                <a:ea typeface="標楷體" pitchFamily="65" charset="-120"/>
                <a:cs typeface="Times New Roman" pitchFamily="18" charset="0"/>
              </a:defRPr>
            </a:lvl1pPr>
          </a:lstStyle>
          <a:p>
            <a:pPr>
              <a:defRPr/>
            </a:pPr>
            <a:endParaRPr lang="zh-TW" altLang="en-US" dirty="0">
              <a:solidFill>
                <a:prstClr val="black">
                  <a:tint val="75000"/>
                </a:prstClr>
              </a:solidFill>
            </a:endParaRPr>
          </a:p>
        </p:txBody>
      </p:sp>
      <p:sp>
        <p:nvSpPr>
          <p:cNvPr id="4" name="日期版面配置區 3"/>
          <p:cNvSpPr>
            <a:spLocks noGrp="1"/>
          </p:cNvSpPr>
          <p:nvPr>
            <p:ph type="dt" sz="half" idx="2"/>
          </p:nvPr>
        </p:nvSpPr>
        <p:spPr>
          <a:xfrm>
            <a:off x="5435600" y="6608795"/>
            <a:ext cx="1720850" cy="276225"/>
          </a:xfrm>
          <a:prstGeom prst="rect">
            <a:avLst/>
          </a:prstGeom>
        </p:spPr>
        <p:txBody>
          <a:bodyPr vert="horz" lIns="91440" tIns="45720" rIns="91440" bIns="45720" rtlCol="0" anchor="ctr">
            <a:spAutoFit/>
          </a:bodyPr>
          <a:lstStyle>
            <a:lvl1pPr algn="l" eaLnBrk="1" fontAlgn="auto" hangingPunct="1">
              <a:spcBef>
                <a:spcPts val="0"/>
              </a:spcBef>
              <a:spcAft>
                <a:spcPts val="0"/>
              </a:spcAft>
              <a:defRPr kumimoji="0" sz="1200">
                <a:solidFill>
                  <a:schemeClr val="bg1">
                    <a:lumMod val="50000"/>
                  </a:schemeClr>
                </a:solidFill>
                <a:latin typeface="Times New Roman" pitchFamily="18" charset="0"/>
                <a:ea typeface="標楷體" pitchFamily="65" charset="-120"/>
                <a:cs typeface="Times New Roman" pitchFamily="18" charset="0"/>
              </a:defRPr>
            </a:lvl1pPr>
          </a:lstStyle>
          <a:p>
            <a:pPr>
              <a:defRPr/>
            </a:pPr>
            <a:endParaRPr lang="zh-TW" altLang="en-US">
              <a:solidFill>
                <a:prstClr val="white">
                  <a:lumMod val="50000"/>
                </a:prstClr>
              </a:solidFill>
            </a:endParaRPr>
          </a:p>
        </p:txBody>
      </p:sp>
      <p:sp>
        <p:nvSpPr>
          <p:cNvPr id="6" name="投影片編號版面配置區 5"/>
          <p:cNvSpPr>
            <a:spLocks noGrp="1"/>
          </p:cNvSpPr>
          <p:nvPr>
            <p:ph type="sldNum" sz="quarter" idx="4"/>
          </p:nvPr>
        </p:nvSpPr>
        <p:spPr>
          <a:xfrm>
            <a:off x="7423150" y="6597682"/>
            <a:ext cx="1720850" cy="276225"/>
          </a:xfrm>
          <a:prstGeom prst="rect">
            <a:avLst/>
          </a:prstGeom>
        </p:spPr>
        <p:txBody>
          <a:bodyPr vert="horz" wrap="square" lIns="91440" tIns="45720" rIns="91440" bIns="45720" numCol="1" anchor="ctr" anchorCtr="0" compatLnSpc="1">
            <a:prstTxWarp prst="textNoShape">
              <a:avLst/>
            </a:prstTxWarp>
            <a:spAutoFit/>
          </a:bodyPr>
          <a:lstStyle>
            <a:lvl1pPr algn="r" eaLnBrk="1" hangingPunct="1">
              <a:defRPr kumimoji="0" sz="1200">
                <a:solidFill>
                  <a:srgbClr val="7F7F7F"/>
                </a:solidFill>
                <a:latin typeface="Times New Roman" pitchFamily="18" charset="0"/>
                <a:ea typeface="標楷體" pitchFamily="65" charset="-120"/>
                <a:cs typeface="Times New Roman" pitchFamily="18" charset="0"/>
              </a:defRPr>
            </a:lvl1pPr>
          </a:lstStyle>
          <a:p>
            <a:pPr fontAlgn="base">
              <a:spcBef>
                <a:spcPct val="0"/>
              </a:spcBef>
              <a:spcAft>
                <a:spcPct val="0"/>
              </a:spcAft>
              <a:defRPr/>
            </a:pPr>
            <a:fld id="{6E0498E5-14AC-4E5D-A946-F583DB2F66BF}" type="slidenum">
              <a:rPr lang="zh-TW" altLang="en-US"/>
              <a:pPr fontAlgn="base">
                <a:spcBef>
                  <a:spcPct val="0"/>
                </a:spcBef>
                <a:spcAft>
                  <a:spcPct val="0"/>
                </a:spcAft>
                <a:defRPr/>
              </a:pPr>
              <a:t>‹#›</a:t>
            </a:fld>
            <a:endParaRPr lang="zh-TW" altLang="en-US"/>
          </a:p>
        </p:txBody>
      </p:sp>
      <p:sp>
        <p:nvSpPr>
          <p:cNvPr id="8" name="文字方塊 7"/>
          <p:cNvSpPr txBox="1"/>
          <p:nvPr userDrawn="1"/>
        </p:nvSpPr>
        <p:spPr>
          <a:xfrm>
            <a:off x="-34923" y="6594060"/>
            <a:ext cx="9178925"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latin typeface="標楷體" pitchFamily="65" charset="-120"/>
              </a:rPr>
              <a:t>限閱資料</a:t>
            </a:r>
            <a:r>
              <a:rPr kumimoji="1" lang="en-US" altLang="zh-TW" sz="1200" dirty="0">
                <a:solidFill>
                  <a:srgbClr val="FF0000"/>
                </a:solidFill>
                <a:latin typeface="標楷體" pitchFamily="65" charset="-120"/>
              </a:rPr>
              <a:t>/</a:t>
            </a:r>
            <a:r>
              <a:rPr kumimoji="1" lang="zh-TW" altLang="en-US" sz="1200" dirty="0">
                <a:solidFill>
                  <a:srgbClr val="FF0000"/>
                </a:solidFill>
                <a:latin typeface="標楷體" pitchFamily="65" charset="-120"/>
              </a:rPr>
              <a:t>禁止複製、轉載及外流</a:t>
            </a:r>
            <a:r>
              <a:rPr kumimoji="1" lang="en-US" altLang="zh-TW" sz="1200" dirty="0">
                <a:solidFill>
                  <a:srgbClr val="FF0000"/>
                </a:solidFill>
                <a:latin typeface="標楷體" pitchFamily="65" charset="-120"/>
              </a:rPr>
              <a:t>/</a:t>
            </a:r>
            <a:r>
              <a:rPr kumimoji="1" lang="zh-TW" altLang="en-US" sz="1200" dirty="0">
                <a:solidFill>
                  <a:srgbClr val="FF0000"/>
                </a:solidFill>
                <a:latin typeface="標楷體" pitchFamily="65" charset="-120"/>
              </a:rPr>
              <a:t>會後收回</a:t>
            </a:r>
            <a:endParaRPr kumimoji="1" lang="zh-TW" altLang="zh-TW" sz="1200" dirty="0">
              <a:solidFill>
                <a:prstClr val="black"/>
              </a:solidFill>
              <a:latin typeface="標楷體" pitchFamily="65" charset="-120"/>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4"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7" r:id="rId31"/>
  </p:sldLayoutIdLst>
  <p:hf hdr="0" ftr="0" dt="0"/>
  <p:txStyles>
    <p:titleStyle>
      <a:lvl1pPr algn="ctr" rtl="0" eaLnBrk="0" fontAlgn="base" hangingPunct="0">
        <a:spcBef>
          <a:spcPct val="0"/>
        </a:spcBef>
        <a:spcAft>
          <a:spcPct val="0"/>
        </a:spcAft>
        <a:defRPr sz="4000" kern="1200">
          <a:solidFill>
            <a:schemeClr val="tx1"/>
          </a:solidFill>
          <a:latin typeface="Times New Roman" pitchFamily="18" charset="0"/>
          <a:ea typeface="標楷體" pitchFamily="65" charset="-120"/>
          <a:cs typeface="Times New Roman" pitchFamily="18" charset="0"/>
        </a:defRPr>
      </a:lvl1pPr>
      <a:lvl2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4572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6pPr>
      <a:lvl7pPr marL="9144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7pPr>
      <a:lvl8pPr marL="13716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8pPr>
      <a:lvl9pPr marL="18288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9pPr>
    </p:titleStyle>
    <p:bodyStyle>
      <a:lvl1pPr marL="342900" indent="-342900" algn="just" rtl="0" eaLnBrk="0" fontAlgn="base" hangingPunct="0">
        <a:spcBef>
          <a:spcPct val="20000"/>
        </a:spcBef>
        <a:spcAft>
          <a:spcPct val="0"/>
        </a:spcAft>
        <a:buFont typeface="Arial" charset="0"/>
        <a:buChar char="•"/>
        <a:defRPr sz="2800" kern="1200">
          <a:solidFill>
            <a:schemeClr val="tx1"/>
          </a:solidFill>
          <a:latin typeface="Times New Roman" pitchFamily="18" charset="0"/>
          <a:ea typeface="標楷體" pitchFamily="65" charset="-120"/>
          <a:cs typeface="Times New Roman" pitchFamily="18" charset="0"/>
        </a:defRPr>
      </a:lvl1pPr>
      <a:lvl2pPr marL="742950" indent="-285750" algn="just" rtl="0" eaLnBrk="0" fontAlgn="base" hangingPunct="0">
        <a:spcBef>
          <a:spcPct val="20000"/>
        </a:spcBef>
        <a:spcAft>
          <a:spcPct val="0"/>
        </a:spcAft>
        <a:buFont typeface="Arial" charset="0"/>
        <a:buChar char="–"/>
        <a:defRPr sz="2400" kern="1200">
          <a:solidFill>
            <a:schemeClr val="tx1"/>
          </a:solidFill>
          <a:latin typeface="Times New Roman" pitchFamily="18" charset="0"/>
          <a:ea typeface="標楷體" pitchFamily="65" charset="-120"/>
          <a:cs typeface="Times New Roman" pitchFamily="18" charset="0"/>
        </a:defRPr>
      </a:lvl2pPr>
      <a:lvl3pPr marL="1143000" indent="-228600" algn="just" rtl="0" eaLnBrk="0" fontAlgn="base" hangingPunct="0">
        <a:spcBef>
          <a:spcPct val="20000"/>
        </a:spcBef>
        <a:spcAft>
          <a:spcPct val="0"/>
        </a:spcAft>
        <a:buFont typeface="Arial" charset="0"/>
        <a:buChar char="•"/>
        <a:defRPr sz="2000" kern="1200">
          <a:solidFill>
            <a:schemeClr val="tx1"/>
          </a:solidFill>
          <a:latin typeface="Times New Roman" pitchFamily="18" charset="0"/>
          <a:ea typeface="標楷體" pitchFamily="65" charset="-120"/>
          <a:cs typeface="Times New Roman" pitchFamily="18" charset="0"/>
        </a:defRPr>
      </a:lvl3pPr>
      <a:lvl4pPr marL="1600200" indent="-228600" algn="just" rtl="0" eaLnBrk="0" fontAlgn="base" hangingPunct="0">
        <a:spcBef>
          <a:spcPct val="20000"/>
        </a:spcBef>
        <a:spcAft>
          <a:spcPct val="0"/>
        </a:spcAft>
        <a:buFont typeface="Arial" charset="0"/>
        <a:buChar char="–"/>
        <a:defRPr kern="1200">
          <a:solidFill>
            <a:schemeClr val="tx1"/>
          </a:solidFill>
          <a:latin typeface="Times New Roman" pitchFamily="18" charset="0"/>
          <a:ea typeface="標楷體" pitchFamily="65" charset="-120"/>
          <a:cs typeface="Times New Roman" pitchFamily="18" charset="0"/>
        </a:defRPr>
      </a:lvl4pPr>
      <a:lvl5pPr marL="2057400" indent="-228600" algn="just" rtl="0" eaLnBrk="0" fontAlgn="base" hangingPunct="0">
        <a:spcBef>
          <a:spcPct val="20000"/>
        </a:spcBef>
        <a:spcAft>
          <a:spcPct val="0"/>
        </a:spcAft>
        <a:buFont typeface="Arial" charset="0"/>
        <a:buChar char="»"/>
        <a:defRPr kern="1200">
          <a:solidFill>
            <a:schemeClr val="tx1"/>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hyperlink" Target="https://blog.csdn.net/weixin_30537451/article/details/95205481"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lcoalhost/" TargetMode="External"/><Relationship Id="rId7" Type="http://schemas.openxmlformats.org/officeDocument/2006/relationships/image" Target="../media/image28.jpeg"/><Relationship Id="rId2" Type="http://schemas.openxmlformats.org/officeDocument/2006/relationships/hyperlink" Target="http://localhost/" TargetMode="External"/><Relationship Id="rId1" Type="http://schemas.openxmlformats.org/officeDocument/2006/relationships/slideLayout" Target="../slideLayouts/slideLayout3.xml"/><Relationship Id="rId6" Type="http://schemas.openxmlformats.org/officeDocument/2006/relationships/hyperlink" Target="https://target.domain/boo/api10" TargetMode="External"/><Relationship Id="rId5" Type="http://schemas.openxmlformats.org/officeDocument/2006/relationships/hyperlink" Target="http://localhost/api01" TargetMode="External"/><Relationship Id="rId4" Type="http://schemas.openxmlformats.org/officeDocument/2006/relationships/hyperlink" Target="http://localhost:3000/"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maxlist.xyz/2019/05/11/flask-cookie/" TargetMode="External"/><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hyperlink" Target="https://www.maxlist.xyz/2020/05/01/flask-jwt-extended/" TargetMode="External"/><Relationship Id="rId5" Type="http://schemas.openxmlformats.org/officeDocument/2006/relationships/hyperlink" Target="https://www.maxlist.xyz/2020/05/24/flask-session-base-login/" TargetMode="External"/><Relationship Id="rId4" Type="http://schemas.openxmlformats.org/officeDocument/2006/relationships/hyperlink" Target="https://www.maxlist.xyz/2019/06/29/flask-session/"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axios-http.com/docs/intro"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kknews.cc/zh-tw/news/gxpqppy.html" TargetMode="External"/><Relationship Id="rId2" Type="http://schemas.openxmlformats.org/officeDocument/2006/relationships/hyperlink" Target="https://honeststore.com.tw/guide-to-esp8266-uploading/"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chenjuichi/cmuhch-backup.git" TargetMode="External"/><Relationship Id="rId2" Type="http://schemas.openxmlformats.org/officeDocument/2006/relationships/hyperlink" Target="mailto:chenjuichi@gmail.com"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code.visualstudio.com/docs/python/environments#_creating-environments" TargetMode="External"/><Relationship Id="rId2" Type="http://schemas.openxmlformats.org/officeDocument/2006/relationships/hyperlink" Target="https://code.visualstudio.com/docs/python/environments#_python-environment-tools" TargetMode="Externa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3.xml"/><Relationship Id="rId4" Type="http://schemas.openxmlformats.org/officeDocument/2006/relationships/image" Target="../media/image16.emf"/></Relationships>
</file>

<file path=ppt/slides/_rels/slide60.xml.rels><?xml version="1.0" encoding="UTF-8" standalone="yes"?>
<Relationships xmlns="http://schemas.openxmlformats.org/package/2006/relationships"><Relationship Id="rId3" Type="http://schemas.openxmlformats.org/officeDocument/2006/relationships/hyperlink" Target="https://medium.com/brillio-data-science/exposing-your-data-science-project-to-the-world-flask-with-a-waitress-8592f0356b27" TargetMode="External"/><Relationship Id="rId2" Type="http://schemas.openxmlformats.org/officeDocument/2006/relationships/hyperlink" Target="https://learn.microsoft.com/en-us/cpp/windows/latest-supported-vc-redist?view=msvc-170" TargetMode="External"/><Relationship Id="rId1" Type="http://schemas.openxmlformats.org/officeDocument/2006/relationships/slideLayout" Target="../slideLayouts/slideLayout3.xml"/><Relationship Id="rId5" Type="http://schemas.openxmlformats.org/officeDocument/2006/relationships/hyperlink" Target="https://blog.miniasp.com/post/2021/09/15/Useful-tools-the-Non-Sucking-Service-Manager" TargetMode="External"/><Relationship Id="rId4" Type="http://schemas.openxmlformats.org/officeDocument/2006/relationships/hyperlink" Target="https://nssm.cc/download"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arduino.cc/en/Main/Software" TargetMode="Externa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dev.mysql.com/doc/refman/5.7/en/server-system-variables.html#sysvar_max_execution_time" TargetMode="Externa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hyperlink" Target="https://medium.com/codex/auto-locking-pc-when-youre-away-with-python-e184fe2b4bd5"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hyperlink" Target="https://stackoverflow.com/questions/10434599/get-the-data-received-in-a-flask-request"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a:t>
            </a:fld>
            <a:endParaRPr lang="zh-TW" altLang="en-US">
              <a:solidFill>
                <a:prstClr val="white"/>
              </a:solidFill>
            </a:endParaRPr>
          </a:p>
        </p:txBody>
      </p:sp>
      <p:pic>
        <p:nvPicPr>
          <p:cNvPr id="7" name="圖片 6">
            <a:extLst>
              <a:ext uri="{FF2B5EF4-FFF2-40B4-BE49-F238E27FC236}">
                <a16:creationId xmlns:a16="http://schemas.microsoft.com/office/drawing/2014/main" id="{0303BA31-0828-C83C-EA29-3D700A92F359}"/>
              </a:ext>
            </a:extLst>
          </p:cNvPr>
          <p:cNvPicPr>
            <a:picLocks noChangeAspect="1"/>
          </p:cNvPicPr>
          <p:nvPr/>
        </p:nvPicPr>
        <p:blipFill>
          <a:blip r:embed="rId2" cstate="print"/>
          <a:stretch>
            <a:fillRect/>
          </a:stretch>
        </p:blipFill>
        <p:spPr>
          <a:xfrm>
            <a:off x="107504" y="1121047"/>
            <a:ext cx="3500438" cy="1973580"/>
          </a:xfrm>
          <a:prstGeom prst="rect">
            <a:avLst/>
          </a:prstGeom>
        </p:spPr>
      </p:pic>
      <p:sp>
        <p:nvSpPr>
          <p:cNvPr id="8" name="橢圓 7">
            <a:extLst>
              <a:ext uri="{FF2B5EF4-FFF2-40B4-BE49-F238E27FC236}">
                <a16:creationId xmlns:a16="http://schemas.microsoft.com/office/drawing/2014/main" id="{9281639D-8455-9C04-16A3-2ABBF03290B6}"/>
              </a:ext>
            </a:extLst>
          </p:cNvPr>
          <p:cNvSpPr/>
          <p:nvPr/>
        </p:nvSpPr>
        <p:spPr>
          <a:xfrm>
            <a:off x="179512" y="2379091"/>
            <a:ext cx="720080"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9028F91C-BF3A-5B56-811B-93F5F1A023AC}"/>
              </a:ext>
            </a:extLst>
          </p:cNvPr>
          <p:cNvPicPr>
            <a:picLocks noChangeAspect="1"/>
          </p:cNvPicPr>
          <p:nvPr/>
        </p:nvPicPr>
        <p:blipFill>
          <a:blip r:embed="rId3" cstate="print"/>
          <a:stretch>
            <a:fillRect/>
          </a:stretch>
        </p:blipFill>
        <p:spPr>
          <a:xfrm>
            <a:off x="3904612" y="891333"/>
            <a:ext cx="4366832" cy="1548194"/>
          </a:xfrm>
          <a:prstGeom prst="rect">
            <a:avLst/>
          </a:prstGeom>
        </p:spPr>
      </p:pic>
      <p:sp>
        <p:nvSpPr>
          <p:cNvPr id="12" name="橢圓 11">
            <a:extLst>
              <a:ext uri="{FF2B5EF4-FFF2-40B4-BE49-F238E27FC236}">
                <a16:creationId xmlns:a16="http://schemas.microsoft.com/office/drawing/2014/main" id="{EDC282B9-99CF-3359-EA45-52FDDD36378A}"/>
              </a:ext>
            </a:extLst>
          </p:cNvPr>
          <p:cNvSpPr/>
          <p:nvPr/>
        </p:nvSpPr>
        <p:spPr>
          <a:xfrm>
            <a:off x="6516216" y="2060848"/>
            <a:ext cx="172819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CD627C1E-07DC-CB07-E053-ED3F07B7F0FF}"/>
              </a:ext>
            </a:extLst>
          </p:cNvPr>
          <p:cNvPicPr>
            <a:picLocks noChangeAspect="1"/>
          </p:cNvPicPr>
          <p:nvPr/>
        </p:nvPicPr>
        <p:blipFill>
          <a:blip r:embed="rId4" cstate="print"/>
          <a:stretch>
            <a:fillRect/>
          </a:stretch>
        </p:blipFill>
        <p:spPr>
          <a:xfrm>
            <a:off x="683564" y="3353290"/>
            <a:ext cx="2662238" cy="1847850"/>
          </a:xfrm>
          <a:prstGeom prst="rect">
            <a:avLst/>
          </a:prstGeom>
        </p:spPr>
      </p:pic>
      <p:sp>
        <p:nvSpPr>
          <p:cNvPr id="15" name="橢圓 14">
            <a:extLst>
              <a:ext uri="{FF2B5EF4-FFF2-40B4-BE49-F238E27FC236}">
                <a16:creationId xmlns:a16="http://schemas.microsoft.com/office/drawing/2014/main" id="{B1013FA3-E0DF-F5BE-C2F9-38A7A1890136}"/>
              </a:ext>
            </a:extLst>
          </p:cNvPr>
          <p:cNvSpPr/>
          <p:nvPr/>
        </p:nvSpPr>
        <p:spPr>
          <a:xfrm>
            <a:off x="1187624" y="4487912"/>
            <a:ext cx="720080"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圖片 18">
            <a:extLst>
              <a:ext uri="{FF2B5EF4-FFF2-40B4-BE49-F238E27FC236}">
                <a16:creationId xmlns:a16="http://schemas.microsoft.com/office/drawing/2014/main" id="{AB0819D5-2BED-80C2-B0EC-86F6C651A0BE}"/>
              </a:ext>
            </a:extLst>
          </p:cNvPr>
          <p:cNvPicPr>
            <a:picLocks noChangeAspect="1"/>
          </p:cNvPicPr>
          <p:nvPr/>
        </p:nvPicPr>
        <p:blipFill>
          <a:blip r:embed="rId5" cstate="print"/>
          <a:stretch>
            <a:fillRect/>
          </a:stretch>
        </p:blipFill>
        <p:spPr>
          <a:xfrm>
            <a:off x="4139952" y="2724884"/>
            <a:ext cx="4612577" cy="3264408"/>
          </a:xfrm>
          <a:prstGeom prst="rect">
            <a:avLst/>
          </a:prstGeom>
        </p:spPr>
      </p:pic>
      <p:sp>
        <p:nvSpPr>
          <p:cNvPr id="21" name="橢圓 20">
            <a:extLst>
              <a:ext uri="{FF2B5EF4-FFF2-40B4-BE49-F238E27FC236}">
                <a16:creationId xmlns:a16="http://schemas.microsoft.com/office/drawing/2014/main" id="{DF9D98F4-5125-BB06-E26F-0DF47604C2B4}"/>
              </a:ext>
            </a:extLst>
          </p:cNvPr>
          <p:cNvSpPr/>
          <p:nvPr/>
        </p:nvSpPr>
        <p:spPr>
          <a:xfrm>
            <a:off x="6156175" y="5476459"/>
            <a:ext cx="2596353" cy="36004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31A2724-DE79-9606-3183-B15571F1953B}"/>
              </a:ext>
            </a:extLst>
          </p:cNvPr>
          <p:cNvSpPr txBox="1"/>
          <p:nvPr/>
        </p:nvSpPr>
        <p:spPr>
          <a:xfrm>
            <a:off x="8650273" y="5002303"/>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sp>
        <p:nvSpPr>
          <p:cNvPr id="23" name="文字方塊 22">
            <a:extLst>
              <a:ext uri="{FF2B5EF4-FFF2-40B4-BE49-F238E27FC236}">
                <a16:creationId xmlns:a16="http://schemas.microsoft.com/office/drawing/2014/main" id="{C573B2C7-EE2A-B110-BE3B-1ED399B7F0F9}"/>
              </a:ext>
            </a:extLst>
          </p:cNvPr>
          <p:cNvSpPr txBox="1"/>
          <p:nvPr/>
        </p:nvSpPr>
        <p:spPr>
          <a:xfrm>
            <a:off x="2469431" y="4573506"/>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24" name="文字方塊 23">
            <a:extLst>
              <a:ext uri="{FF2B5EF4-FFF2-40B4-BE49-F238E27FC236}">
                <a16:creationId xmlns:a16="http://schemas.microsoft.com/office/drawing/2014/main" id="{8B3596EA-130C-A9A8-1669-6BA38C1E64FE}"/>
              </a:ext>
            </a:extLst>
          </p:cNvPr>
          <p:cNvSpPr txBox="1"/>
          <p:nvPr/>
        </p:nvSpPr>
        <p:spPr>
          <a:xfrm>
            <a:off x="8303937" y="160724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25" name="文字方塊 24">
            <a:extLst>
              <a:ext uri="{FF2B5EF4-FFF2-40B4-BE49-F238E27FC236}">
                <a16:creationId xmlns:a16="http://schemas.microsoft.com/office/drawing/2014/main" id="{9F21F2E0-9EF0-F47A-1971-B8A98FD45254}"/>
              </a:ext>
            </a:extLst>
          </p:cNvPr>
          <p:cNvSpPr txBox="1"/>
          <p:nvPr/>
        </p:nvSpPr>
        <p:spPr>
          <a:xfrm>
            <a:off x="225529" y="3057347"/>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26" name="箭號: 向右 25">
            <a:extLst>
              <a:ext uri="{FF2B5EF4-FFF2-40B4-BE49-F238E27FC236}">
                <a16:creationId xmlns:a16="http://schemas.microsoft.com/office/drawing/2014/main" id="{31C2FF29-C4F4-2C55-3274-122671B8A9DA}"/>
              </a:ext>
            </a:extLst>
          </p:cNvPr>
          <p:cNvSpPr/>
          <p:nvPr/>
        </p:nvSpPr>
        <p:spPr>
          <a:xfrm>
            <a:off x="2915816" y="5377890"/>
            <a:ext cx="1245454" cy="571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E57DF8F8-ED96-BDB4-C0CC-833C4FA42977}"/>
              </a:ext>
            </a:extLst>
          </p:cNvPr>
          <p:cNvSpPr txBox="1"/>
          <p:nvPr/>
        </p:nvSpPr>
        <p:spPr>
          <a:xfrm>
            <a:off x="3019882" y="5517980"/>
            <a:ext cx="1036066" cy="276999"/>
          </a:xfrm>
          <a:prstGeom prst="rect">
            <a:avLst/>
          </a:prstGeom>
          <a:noFill/>
        </p:spPr>
        <p:txBody>
          <a:bodyPr wrap="square" rtlCol="0">
            <a:spAutoFit/>
          </a:bodyPr>
          <a:lstStyle/>
          <a:p>
            <a:r>
              <a:rPr lang="zh-TW" altLang="en-US" sz="1200" b="1" dirty="0">
                <a:solidFill>
                  <a:schemeClr val="bg1"/>
                </a:solidFill>
                <a:latin typeface="Microsoft JhengHei Light" panose="020B0604030504040204" pitchFamily="34" charset="-120"/>
                <a:ea typeface="Microsoft JhengHei Light" panose="020B0604030504040204" pitchFamily="34" charset="-120"/>
              </a:rPr>
              <a:t>選擇</a:t>
            </a:r>
            <a:r>
              <a:rPr lang="en-US" altLang="zh-TW" sz="1200" b="1" dirty="0">
                <a:solidFill>
                  <a:schemeClr val="bg1"/>
                </a:solidFill>
                <a:latin typeface="Microsoft JhengHei Light" panose="020B0604030504040204" pitchFamily="34" charset="-120"/>
                <a:ea typeface="Microsoft JhengHei Light" panose="020B0604030504040204" pitchFamily="34" charset="-120"/>
              </a:rPr>
              <a:t>x64</a:t>
            </a:r>
            <a:r>
              <a:rPr lang="zh-TW" altLang="en-US" sz="1200" b="1" dirty="0">
                <a:solidFill>
                  <a:schemeClr val="bg1"/>
                </a:solidFill>
                <a:latin typeface="Microsoft JhengHei Light" panose="020B0604030504040204" pitchFamily="34" charset="-120"/>
                <a:ea typeface="Microsoft JhengHei Light" panose="020B0604030504040204" pitchFamily="34" charset="-120"/>
              </a:rPr>
              <a:t>版本</a:t>
            </a:r>
          </a:p>
        </p:txBody>
      </p:sp>
      <p:sp>
        <p:nvSpPr>
          <p:cNvPr id="28" name="橢圓 27">
            <a:extLst>
              <a:ext uri="{FF2B5EF4-FFF2-40B4-BE49-F238E27FC236}">
                <a16:creationId xmlns:a16="http://schemas.microsoft.com/office/drawing/2014/main" id="{95CC56F1-EFAF-BF7D-7AD0-5E55B576C1EB}"/>
              </a:ext>
            </a:extLst>
          </p:cNvPr>
          <p:cNvSpPr/>
          <p:nvPr/>
        </p:nvSpPr>
        <p:spPr>
          <a:xfrm>
            <a:off x="683567" y="1049039"/>
            <a:ext cx="106489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633038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8E918506-6930-1A30-B79D-669DC4F76FA0}"/>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10</a:t>
            </a:fld>
            <a:endParaRPr lang="zh-TW" altLang="en-US">
              <a:solidFill>
                <a:prstClr val="white"/>
              </a:solidFill>
            </a:endParaRPr>
          </a:p>
        </p:txBody>
      </p:sp>
      <p:sp>
        <p:nvSpPr>
          <p:cNvPr id="7" name="文字方塊 6">
            <a:extLst>
              <a:ext uri="{FF2B5EF4-FFF2-40B4-BE49-F238E27FC236}">
                <a16:creationId xmlns:a16="http://schemas.microsoft.com/office/drawing/2014/main" id="{28281337-C782-88FB-78D7-1E1BF15F8F42}"/>
              </a:ext>
            </a:extLst>
          </p:cNvPr>
          <p:cNvSpPr txBox="1"/>
          <p:nvPr/>
        </p:nvSpPr>
        <p:spPr>
          <a:xfrm>
            <a:off x="0" y="404664"/>
            <a:ext cx="9396536" cy="6647974"/>
          </a:xfrm>
          <a:prstGeom prst="rect">
            <a:avLst/>
          </a:prstGeom>
          <a:noFill/>
        </p:spPr>
        <p:txBody>
          <a:bodyPr wrap="square">
            <a:spAutoFit/>
          </a:bodyPr>
          <a:lstStyle/>
          <a:p>
            <a:r>
              <a:rPr lang="en-US" altLang="zh-TW" sz="1600" dirty="0"/>
              <a:t>pip install </a:t>
            </a:r>
            <a:r>
              <a:rPr lang="en-US" altLang="zh-TW" sz="1600" dirty="0" err="1"/>
              <a:t>pymysql</a:t>
            </a:r>
            <a:endParaRPr lang="en-US" altLang="zh-TW" sz="1600" dirty="0"/>
          </a:p>
          <a:p>
            <a:r>
              <a:rPr lang="en-US" altLang="zh-TW" sz="1600" dirty="0"/>
              <a:t>pip install cryptography</a:t>
            </a:r>
          </a:p>
          <a:p>
            <a:r>
              <a:rPr lang="en-US" altLang="zh-TW" sz="1600" dirty="0"/>
              <a:t>Python Code:</a:t>
            </a:r>
          </a:p>
          <a:p>
            <a:endParaRPr lang="en-US" altLang="zh-TW" sz="1600" dirty="0"/>
          </a:p>
          <a:p>
            <a:r>
              <a:rPr lang="en-US" altLang="zh-TW" sz="1400" dirty="0"/>
              <a:t>import </a:t>
            </a:r>
            <a:r>
              <a:rPr lang="en-US" altLang="zh-TW" sz="1400" dirty="0" err="1"/>
              <a:t>pymysql</a:t>
            </a:r>
            <a:endParaRPr lang="en-US" altLang="zh-TW" sz="1400" dirty="0"/>
          </a:p>
          <a:p>
            <a:endParaRPr lang="en-US" altLang="zh-TW" sz="1400" dirty="0"/>
          </a:p>
          <a:p>
            <a:r>
              <a:rPr lang="en-US" altLang="zh-TW" sz="1400" dirty="0"/>
              <a:t>timeout = 10</a:t>
            </a:r>
          </a:p>
          <a:p>
            <a:r>
              <a:rPr lang="en-US" altLang="zh-TW" sz="1400" dirty="0"/>
              <a:t>connection = </a:t>
            </a:r>
            <a:r>
              <a:rPr lang="en-US" altLang="zh-TW" sz="1400" dirty="0" err="1"/>
              <a:t>pymysql.connect</a:t>
            </a:r>
            <a:r>
              <a:rPr lang="en-US" altLang="zh-TW" sz="1400" dirty="0"/>
              <a:t>(</a:t>
            </a:r>
          </a:p>
          <a:p>
            <a:r>
              <a:rPr lang="en-US" altLang="zh-TW" sz="1400" dirty="0"/>
              <a:t>    charset="utf8mb4",</a:t>
            </a:r>
          </a:p>
          <a:p>
            <a:r>
              <a:rPr lang="en-US" altLang="zh-TW" sz="1400" dirty="0"/>
              <a:t>    </a:t>
            </a:r>
            <a:r>
              <a:rPr lang="en-US" altLang="zh-TW" sz="1400" dirty="0" err="1">
                <a:solidFill>
                  <a:srgbClr val="FF0000"/>
                </a:solidFill>
              </a:rPr>
              <a:t>connect_timeout</a:t>
            </a:r>
            <a:r>
              <a:rPr lang="en-US" altLang="zh-TW" sz="1400" dirty="0">
                <a:solidFill>
                  <a:srgbClr val="FF0000"/>
                </a:solidFill>
              </a:rPr>
              <a:t>=timeout,</a:t>
            </a:r>
          </a:p>
          <a:p>
            <a:r>
              <a:rPr lang="en-US" altLang="zh-TW" sz="1400" dirty="0"/>
              <a:t>    </a:t>
            </a:r>
            <a:r>
              <a:rPr lang="en-US" altLang="zh-TW" sz="1400" dirty="0" err="1"/>
              <a:t>cursorclass</a:t>
            </a:r>
            <a:r>
              <a:rPr lang="en-US" altLang="zh-TW" sz="1400" dirty="0"/>
              <a:t>=</a:t>
            </a:r>
            <a:r>
              <a:rPr lang="en-US" altLang="zh-TW" sz="1400" dirty="0" err="1"/>
              <a:t>pymysql.cursors.DictCursor</a:t>
            </a:r>
            <a:r>
              <a:rPr lang="en-US" altLang="zh-TW" sz="1400" dirty="0"/>
              <a:t>,</a:t>
            </a:r>
          </a:p>
          <a:p>
            <a:r>
              <a:rPr lang="en-US" altLang="zh-TW" sz="1400" dirty="0"/>
              <a:t>    </a:t>
            </a:r>
            <a:r>
              <a:rPr lang="en-US" altLang="zh-TW" sz="1400" dirty="0" err="1"/>
              <a:t>db</a:t>
            </a:r>
            <a:r>
              <a:rPr lang="en-US" altLang="zh-TW" sz="1400" dirty="0"/>
              <a:t>="</a:t>
            </a:r>
            <a:r>
              <a:rPr lang="en-US" altLang="zh-TW" sz="1400" dirty="0" err="1"/>
              <a:t>defaultdb</a:t>
            </a:r>
            <a:r>
              <a:rPr lang="en-US" altLang="zh-TW" sz="1400" dirty="0"/>
              <a:t>",</a:t>
            </a:r>
          </a:p>
          <a:p>
            <a:r>
              <a:rPr lang="en-US" altLang="zh-TW" sz="1400" dirty="0"/>
              <a:t>    host=MYSQL_HOST,</a:t>
            </a:r>
          </a:p>
          <a:p>
            <a:r>
              <a:rPr lang="en-US" altLang="zh-TW" sz="1400" dirty="0"/>
              <a:t>    password=MYSQL_PASSWORD,</a:t>
            </a:r>
          </a:p>
          <a:p>
            <a:r>
              <a:rPr lang="en-US" altLang="zh-TW" sz="1400" dirty="0"/>
              <a:t>    </a:t>
            </a:r>
            <a:r>
              <a:rPr lang="en-US" altLang="zh-TW" sz="1400" dirty="0" err="1">
                <a:solidFill>
                  <a:srgbClr val="FF0000"/>
                </a:solidFill>
              </a:rPr>
              <a:t>read_timeout</a:t>
            </a:r>
            <a:r>
              <a:rPr lang="en-US" altLang="zh-TW" sz="1400" dirty="0">
                <a:solidFill>
                  <a:srgbClr val="FF0000"/>
                </a:solidFill>
              </a:rPr>
              <a:t>=timeout,</a:t>
            </a:r>
          </a:p>
          <a:p>
            <a:r>
              <a:rPr lang="en-US" altLang="zh-TW" sz="1400" dirty="0"/>
              <a:t>    port=MYSQL_PORT,</a:t>
            </a:r>
          </a:p>
          <a:p>
            <a:r>
              <a:rPr lang="en-US" altLang="zh-TW" sz="1400" dirty="0"/>
              <a:t>    user=MYSQL_USERNAME,</a:t>
            </a:r>
          </a:p>
          <a:p>
            <a:r>
              <a:rPr lang="en-US" altLang="zh-TW" sz="1400" dirty="0">
                <a:solidFill>
                  <a:srgbClr val="FF0000"/>
                </a:solidFill>
              </a:rPr>
              <a:t>    </a:t>
            </a:r>
            <a:r>
              <a:rPr lang="en-US" altLang="zh-TW" sz="1400" dirty="0" err="1">
                <a:solidFill>
                  <a:srgbClr val="FF0000"/>
                </a:solidFill>
              </a:rPr>
              <a:t>write_timeout</a:t>
            </a:r>
            <a:r>
              <a:rPr lang="en-US" altLang="zh-TW" sz="1400" dirty="0">
                <a:solidFill>
                  <a:srgbClr val="FF0000"/>
                </a:solidFill>
              </a:rPr>
              <a:t>=timeout,</a:t>
            </a:r>
          </a:p>
          <a:p>
            <a:r>
              <a:rPr lang="en-US" altLang="zh-TW" sz="1400" dirty="0"/>
              <a:t>)</a:t>
            </a:r>
          </a:p>
          <a:p>
            <a:endParaRPr lang="en-US" altLang="zh-TW" sz="1400" dirty="0"/>
          </a:p>
          <a:p>
            <a:r>
              <a:rPr lang="en-US" altLang="zh-TW" sz="1400" dirty="0"/>
              <a:t>try:</a:t>
            </a:r>
          </a:p>
          <a:p>
            <a:r>
              <a:rPr lang="en-US" altLang="zh-TW" sz="1400" dirty="0"/>
              <a:t>    cursor = </a:t>
            </a:r>
            <a:r>
              <a:rPr lang="en-US" altLang="zh-TW" sz="1400" dirty="0" err="1"/>
              <a:t>connection.cursor</a:t>
            </a:r>
            <a:r>
              <a:rPr lang="en-US" altLang="zh-TW" sz="1400" dirty="0"/>
              <a:t>()</a:t>
            </a:r>
          </a:p>
          <a:p>
            <a:r>
              <a:rPr lang="en-US" altLang="zh-TW" sz="1400" dirty="0"/>
              <a:t>    </a:t>
            </a:r>
            <a:r>
              <a:rPr lang="en-US" altLang="zh-TW" sz="1400" dirty="0" err="1"/>
              <a:t>cursor.execute</a:t>
            </a:r>
            <a:r>
              <a:rPr lang="en-US" altLang="zh-TW" sz="1400" dirty="0"/>
              <a:t>("CREATE TABLE </a:t>
            </a:r>
            <a:r>
              <a:rPr lang="en-US" altLang="zh-TW" sz="1400" dirty="0" err="1"/>
              <a:t>mytest</a:t>
            </a:r>
            <a:r>
              <a:rPr lang="en-US" altLang="zh-TW" sz="1400" dirty="0"/>
              <a:t> (id INTEGER PRIMARY KEY)")</a:t>
            </a:r>
          </a:p>
          <a:p>
            <a:r>
              <a:rPr lang="en-US" altLang="zh-TW" sz="1400" dirty="0"/>
              <a:t>    </a:t>
            </a:r>
            <a:r>
              <a:rPr lang="en-US" altLang="zh-TW" sz="1400" dirty="0" err="1"/>
              <a:t>cursor.execute</a:t>
            </a:r>
            <a:r>
              <a:rPr lang="en-US" altLang="zh-TW" sz="1400" dirty="0"/>
              <a:t>("INSERT INTO </a:t>
            </a:r>
            <a:r>
              <a:rPr lang="en-US" altLang="zh-TW" sz="1400" dirty="0" err="1"/>
              <a:t>mytest</a:t>
            </a:r>
            <a:r>
              <a:rPr lang="en-US" altLang="zh-TW" sz="1400" dirty="0"/>
              <a:t> (id) VALUES (1), (2)")</a:t>
            </a:r>
          </a:p>
          <a:p>
            <a:r>
              <a:rPr lang="en-US" altLang="zh-TW" sz="1400" dirty="0"/>
              <a:t>    </a:t>
            </a:r>
            <a:r>
              <a:rPr lang="en-US" altLang="zh-TW" sz="1400" dirty="0" err="1"/>
              <a:t>cursor.execute</a:t>
            </a:r>
            <a:r>
              <a:rPr lang="en-US" altLang="zh-TW" sz="1400" dirty="0"/>
              <a:t>("SELECT * FROM </a:t>
            </a:r>
            <a:r>
              <a:rPr lang="en-US" altLang="zh-TW" sz="1400" dirty="0" err="1"/>
              <a:t>mytest</a:t>
            </a:r>
            <a:r>
              <a:rPr lang="en-US" altLang="zh-TW" sz="1400" dirty="0"/>
              <a:t>")</a:t>
            </a:r>
          </a:p>
          <a:p>
            <a:r>
              <a:rPr lang="en-US" altLang="zh-TW" sz="1400" dirty="0"/>
              <a:t>    print(</a:t>
            </a:r>
            <a:r>
              <a:rPr lang="en-US" altLang="zh-TW" sz="1400" dirty="0" err="1"/>
              <a:t>cursor.fetchall</a:t>
            </a:r>
            <a:r>
              <a:rPr lang="en-US" altLang="zh-TW" sz="1400" dirty="0"/>
              <a:t>())</a:t>
            </a:r>
          </a:p>
          <a:p>
            <a:r>
              <a:rPr lang="en-US" altLang="zh-TW" sz="1400" dirty="0"/>
              <a:t>finally:</a:t>
            </a:r>
          </a:p>
          <a:p>
            <a:r>
              <a:rPr lang="en-US" altLang="zh-TW" sz="1400" dirty="0"/>
              <a:t>    </a:t>
            </a:r>
            <a:r>
              <a:rPr lang="en-US" altLang="zh-TW" sz="1400" dirty="0" err="1"/>
              <a:t>connection.close</a:t>
            </a:r>
            <a:r>
              <a:rPr lang="en-US" altLang="zh-TW" sz="1400" dirty="0"/>
              <a:t>()</a:t>
            </a:r>
          </a:p>
          <a:p>
            <a:endParaRPr lang="zh-TW" altLang="en-US" dirty="0"/>
          </a:p>
        </p:txBody>
      </p:sp>
    </p:spTree>
    <p:extLst>
      <p:ext uri="{BB962C8B-B14F-4D97-AF65-F5344CB8AC3E}">
        <p14:creationId xmlns:p14="http://schemas.microsoft.com/office/powerpoint/2010/main" val="247202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F6FB2881-46CC-C333-A2E5-F02BBD56B75D}"/>
              </a:ext>
            </a:extLst>
          </p:cNvPr>
          <p:cNvPicPr>
            <a:picLocks noChangeAspect="1"/>
          </p:cNvPicPr>
          <p:nvPr/>
        </p:nvPicPr>
        <p:blipFill>
          <a:blip r:embed="rId2"/>
          <a:stretch>
            <a:fillRect/>
          </a:stretch>
        </p:blipFill>
        <p:spPr>
          <a:xfrm>
            <a:off x="784185" y="980954"/>
            <a:ext cx="7575630" cy="4896091"/>
          </a:xfrm>
          <a:prstGeom prst="rect">
            <a:avLst/>
          </a:prstGeom>
        </p:spPr>
      </p:pic>
    </p:spTree>
    <p:extLst>
      <p:ext uri="{BB962C8B-B14F-4D97-AF65-F5344CB8AC3E}">
        <p14:creationId xmlns:p14="http://schemas.microsoft.com/office/powerpoint/2010/main" val="692102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FA69457C-E489-85B8-FEF4-2B056D5584D8}"/>
              </a:ext>
            </a:extLst>
          </p:cNvPr>
          <p:cNvPicPr>
            <a:picLocks noChangeAspect="1"/>
          </p:cNvPicPr>
          <p:nvPr/>
        </p:nvPicPr>
        <p:blipFill>
          <a:blip r:embed="rId2"/>
          <a:stretch>
            <a:fillRect/>
          </a:stretch>
        </p:blipFill>
        <p:spPr>
          <a:xfrm>
            <a:off x="36512" y="476672"/>
            <a:ext cx="9144000" cy="1371938"/>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8" name="圖片 7">
            <a:extLst>
              <a:ext uri="{FF2B5EF4-FFF2-40B4-BE49-F238E27FC236}">
                <a16:creationId xmlns:a16="http://schemas.microsoft.com/office/drawing/2014/main" id="{81E1A292-E8A9-F7D9-F148-C981FCE4859C}"/>
              </a:ext>
            </a:extLst>
          </p:cNvPr>
          <p:cNvPicPr>
            <a:picLocks noChangeAspect="1"/>
          </p:cNvPicPr>
          <p:nvPr/>
        </p:nvPicPr>
        <p:blipFill>
          <a:blip r:embed="rId3"/>
          <a:stretch>
            <a:fillRect/>
          </a:stretch>
        </p:blipFill>
        <p:spPr>
          <a:xfrm>
            <a:off x="5042148" y="1556792"/>
            <a:ext cx="3954209" cy="4576572"/>
          </a:xfrm>
          <a:prstGeom prst="rect">
            <a:avLst/>
          </a:prstGeom>
        </p:spPr>
      </p:pic>
      <p:pic>
        <p:nvPicPr>
          <p:cNvPr id="1030" name="Picture 6">
            <a:extLst>
              <a:ext uri="{FF2B5EF4-FFF2-40B4-BE49-F238E27FC236}">
                <a16:creationId xmlns:a16="http://schemas.microsoft.com/office/drawing/2014/main" id="{B7C59514-E59A-0210-4B1D-23C2818B4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3" y="2822321"/>
            <a:ext cx="5578412" cy="28916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BE3294B-F45A-806E-8581-603A564FB505}"/>
              </a:ext>
            </a:extLst>
          </p:cNvPr>
          <p:cNvSpPr/>
          <p:nvPr/>
        </p:nvSpPr>
        <p:spPr>
          <a:xfrm>
            <a:off x="7937" y="2492896"/>
            <a:ext cx="5500167" cy="331236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689288F8-7022-E1CC-BB0E-23F019841B67}"/>
              </a:ext>
            </a:extLst>
          </p:cNvPr>
          <p:cNvSpPr/>
          <p:nvPr/>
        </p:nvSpPr>
        <p:spPr>
          <a:xfrm>
            <a:off x="5868144" y="1755448"/>
            <a:ext cx="3224153" cy="4402570"/>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3E8E8E64-47A0-6B20-6853-DA2F84ADD024}"/>
              </a:ext>
            </a:extLst>
          </p:cNvPr>
          <p:cNvSpPr txBox="1"/>
          <p:nvPr/>
        </p:nvSpPr>
        <p:spPr>
          <a:xfrm>
            <a:off x="3779912" y="69023"/>
            <a:ext cx="345638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Flask </a:t>
            </a:r>
            <a:r>
              <a:rPr lang="zh-TW" altLang="en-US" sz="2400" b="0" i="0" dirty="0">
                <a:solidFill>
                  <a:srgbClr val="191919"/>
                </a:solidFill>
                <a:effectLst/>
                <a:latin typeface="微軟正黑體" panose="020B0604030504040204" pitchFamily="34" charset="-120"/>
                <a:ea typeface="微軟正黑體" panose="020B0604030504040204" pitchFamily="34" charset="-120"/>
              </a:rPr>
              <a:t>上線</a:t>
            </a:r>
            <a:r>
              <a:rPr lang="zh-TW" altLang="en-US" sz="2400" dirty="0">
                <a:solidFill>
                  <a:srgbClr val="191919"/>
                </a:solidFill>
                <a:latin typeface="微軟正黑體" panose="020B0604030504040204" pitchFamily="34" charset="-120"/>
                <a:ea typeface="微軟正黑體" panose="020B0604030504040204" pitchFamily="34" charset="-120"/>
              </a:rPr>
              <a:t>的準備</a:t>
            </a:r>
            <a:r>
              <a:rPr lang="en-US" altLang="zh-TW" sz="2400" dirty="0">
                <a:solidFill>
                  <a:srgbClr val="191919"/>
                </a:solidFill>
                <a:latin typeface="微軟正黑體" panose="020B0604030504040204" pitchFamily="34" charset="-120"/>
                <a:ea typeface="微軟正黑體" panose="020B0604030504040204" pitchFamily="34" charset="-120"/>
              </a:rPr>
              <a:t>1/2</a:t>
            </a:r>
            <a:endParaRPr lang="zh-TW" altLang="en-US" sz="2400" dirty="0"/>
          </a:p>
        </p:txBody>
      </p:sp>
    </p:spTree>
    <p:extLst>
      <p:ext uri="{BB962C8B-B14F-4D97-AF65-F5344CB8AC3E}">
        <p14:creationId xmlns:p14="http://schemas.microsoft.com/office/powerpoint/2010/main" val="724719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FACA8C2E-0004-1DDF-2A50-B67D4A658FCB}"/>
              </a:ext>
            </a:extLst>
          </p:cNvPr>
          <p:cNvSpPr txBox="1"/>
          <p:nvPr/>
        </p:nvSpPr>
        <p:spPr>
          <a:xfrm>
            <a:off x="137320" y="833363"/>
            <a:ext cx="9001000" cy="764055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TW" altLang="en-US" sz="1400" dirty="0">
                <a:latin typeface="Microsoft JhengHei Light" panose="020B0304030504040204" pitchFamily="34" charset="-120"/>
                <a:ea typeface="Microsoft JhengHei Light" panose="020B0304030504040204" pitchFamily="34" charset="-120"/>
              </a:rPr>
              <a:t>◆</a:t>
            </a:r>
            <a:r>
              <a:rPr lang="zh-TW" altLang="zh-TW" sz="1400" dirty="0">
                <a:solidFill>
                  <a:srgbClr val="5F5F5F"/>
                </a:solidFill>
                <a:latin typeface="Microsoft JhengHei Light" panose="020B0304030504040204" pitchFamily="34" charset="-120"/>
                <a:ea typeface="Microsoft JhengHei Light" panose="020B0304030504040204" pitchFamily="34" charset="-120"/>
              </a:rPr>
              <a:t>瀏覽器造訪服務、</a:t>
            </a:r>
            <a:r>
              <a:rPr lang="zh-TW" altLang="zh-TW" sz="1400" dirty="0">
                <a:solidFill>
                  <a:srgbClr val="FF5733"/>
                </a:solidFill>
                <a:latin typeface="Consolas" panose="020B0609020204030204" pitchFamily="49" charset="0"/>
              </a:rPr>
              <a:t>呼叫API</a:t>
            </a:r>
            <a:r>
              <a:rPr lang="zh-TW" altLang="zh-TW" sz="1400" dirty="0">
                <a:solidFill>
                  <a:srgbClr val="5F5F5F"/>
                </a:solidFill>
                <a:latin typeface="Microsoft JhengHei Light" panose="020B0304030504040204" pitchFamily="34" charset="-120"/>
                <a:ea typeface="Microsoft JhengHei Light" panose="020B0304030504040204" pitchFamily="34" charset="-120"/>
              </a:rPr>
              <a:t>時</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會發送</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HTTP Request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lang="zh-TW" altLang="zh-TW" sz="1400" dirty="0">
                <a:solidFill>
                  <a:srgbClr val="5F5F5F"/>
                </a:solidFill>
                <a:latin typeface="Microsoft JhengHei Light" panose="020B0304030504040204" pitchFamily="34" charset="-120"/>
                <a:ea typeface="Microsoft JhengHei Light" panose="020B0304030504040204" pitchFamily="34" charset="-120"/>
              </a:rPr>
              <a:t>可視為「有特定格式」的字串</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通常會包含:</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Header</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Method</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URL</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Message Body</a:t>
            </a:r>
            <a:endParaRPr lang="en-US" altLang="zh-TW" sz="1400" dirty="0">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sz="1400" dirty="0">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lang="zh-TW" altLang="en-US" sz="1400" dirty="0">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solidFill>
                  <a:srgbClr val="FF5733"/>
                </a:solidFill>
                <a:effectLst/>
                <a:latin typeface="Consolas" panose="020B0609020204030204" pitchFamily="49" charset="0"/>
              </a:rPr>
              <a:t>WSGI Server</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收到</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 HTTP Request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後</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將字串解析成Key-Value的形式</a:t>
            </a:r>
            <a:r>
              <a:rPr kumimoji="0" lang="en-US" altLang="zh-TW" sz="1400" b="1"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(JSON</a:t>
            </a:r>
            <a:r>
              <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儲存至</a:t>
            </a:r>
            <a:r>
              <a:rPr kumimoji="0" lang="zh-TW" altLang="zh-TW" sz="1400" b="0" i="0" u="none" strike="noStrike" cap="none" normalizeH="0" baseline="0" dirty="0">
                <a:ln>
                  <a:noFill/>
                </a:ln>
                <a:solidFill>
                  <a:srgbClr val="FF5733"/>
                </a:solidFill>
                <a:effectLst/>
                <a:latin typeface="Microsoft JhengHei Light" panose="020B0304030504040204" pitchFamily="34" charset="-120"/>
                <a:ea typeface="Microsoft JhengHei Light" panose="020B0304030504040204" pitchFamily="34" charset="-120"/>
              </a:rPr>
              <a:t>environ</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變數</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後</a:t>
            </a:r>
            <a:r>
              <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範例</a:t>
            </a:r>
            <a:endPar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kumimoji="0" lang="zh-TW" altLang="en-US"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如下所示</a:t>
            </a:r>
            <a:r>
              <a:rPr kumimoji="0" lang="en-US"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a:t>
            </a:r>
            <a:r>
              <a:rPr lang="zh-TW" altLang="en-US" sz="1400" dirty="0">
                <a:solidFill>
                  <a:srgbClr val="5F5F5F"/>
                </a:solidFill>
                <a:latin typeface="Microsoft JhengHei Light" panose="020B0304030504040204" pitchFamily="34" charset="-120"/>
                <a:ea typeface="Microsoft JhengHei Light" panose="020B0304030504040204" pitchFamily="34" charset="-120"/>
              </a:rPr>
              <a:t>同時傳送一個</a:t>
            </a:r>
            <a:r>
              <a:rPr lang="en-US" altLang="zh-TW" sz="1400" dirty="0">
                <a:solidFill>
                  <a:srgbClr val="FF5733"/>
                </a:solidFill>
                <a:latin typeface="Consolas" panose="020B0609020204030204" pitchFamily="49" charset="0"/>
              </a:rPr>
              <a:t>callback function</a:t>
            </a:r>
            <a:r>
              <a:rPr lang="zh-TW" altLang="zh-TW" sz="1400" dirty="0">
                <a:solidFill>
                  <a:srgbClr val="5F5F5F"/>
                </a:solidFill>
                <a:latin typeface="Microsoft JhengHei Light" panose="020B0304030504040204" pitchFamily="34" charset="-120"/>
                <a:ea typeface="Microsoft JhengHei Light" panose="020B0304030504040204" pitchFamily="34" charset="-120"/>
              </a:rPr>
              <a:t>至 </a:t>
            </a:r>
            <a:r>
              <a:rPr lang="zh-TW" altLang="zh-TW" sz="1400" dirty="0">
                <a:solidFill>
                  <a:srgbClr val="FF5733"/>
                </a:solidFill>
                <a:latin typeface="Consolas" panose="020B0609020204030204" pitchFamily="49" charset="0"/>
              </a:rPr>
              <a:t>Application Server</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lang="zh-TW" altLang="en-US" sz="1400" dirty="0">
                <a:solidFill>
                  <a:srgbClr val="5F5F5F"/>
                </a:solidFill>
                <a:latin typeface="Microsoft JhengHei Light" panose="020B0304030504040204" pitchFamily="34" charset="-120"/>
                <a:ea typeface="Microsoft JhengHei Light" panose="020B0304030504040204" pitchFamily="34" charset="-120"/>
              </a:rPr>
              <a:t>讓呼叫特定的程式碼進行運算。完</a:t>
            </a:r>
            <a:endParaRPr lang="en-US"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lang="zh-TW" altLang="en-US" sz="1400" dirty="0">
                <a:solidFill>
                  <a:srgbClr val="5F5F5F"/>
                </a:solidFill>
                <a:latin typeface="Microsoft JhengHei Light" panose="020B0304030504040204" pitchFamily="34" charset="-120"/>
                <a:ea typeface="Microsoft JhengHei Light" panose="020B0304030504040204" pitchFamily="34" charset="-120"/>
              </a:rPr>
              <a:t>成運算後，能夠知道要將訊息送至何處</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endParaRPr lang="en-US"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'REQUEST_HEADER': 'GET’,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'PATH_INFO': '/url/’,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'SERVER_PROTOCL': 'HTTP/1.1’,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'HTTP_EXAMPLE_HEADER': 'example value’,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'wsgi.input': </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&lt;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_io</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BytesIO</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&gt;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endParaRPr kumimoji="0" lang="en-US"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700" dirty="0">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lang="zh-TW" altLang="en-US" sz="1400" dirty="0">
                <a:latin typeface="Microsoft JhengHei Light" panose="020B0304030504040204" pitchFamily="34" charset="-120"/>
                <a:ea typeface="Microsoft JhengHei Light" panose="020B0304030504040204" pitchFamily="34" charset="-120"/>
              </a:rPr>
              <a:t>◆</a:t>
            </a:r>
            <a:r>
              <a:rPr lang="zh-TW" altLang="zh-TW" sz="1400" dirty="0">
                <a:solidFill>
                  <a:srgbClr val="5F5F5F"/>
                </a:solidFill>
                <a:latin typeface="Microsoft JhengHei Light" panose="020B0304030504040204" pitchFamily="34" charset="-120"/>
                <a:ea typeface="Microsoft JhengHei Light" panose="020B0304030504040204" pitchFamily="34" charset="-120"/>
              </a:rPr>
              <a:t>當前一步驟的「邏輯處理」完成後，在回傳結果前，會先透過</a:t>
            </a:r>
            <a:r>
              <a:rPr lang="zh-TW" altLang="zh-TW" sz="1400" dirty="0">
                <a:solidFill>
                  <a:srgbClr val="FF5733"/>
                </a:solidFill>
                <a:latin typeface="Microsoft JhengHei Light" panose="020B0304030504040204" pitchFamily="34" charset="-120"/>
                <a:ea typeface="Microsoft JhengHei Light" panose="020B0304030504040204" pitchFamily="34" charset="-120"/>
              </a:rPr>
              <a:t>callback function</a:t>
            </a:r>
            <a:r>
              <a:rPr lang="zh-TW" altLang="zh-TW" sz="1400" dirty="0">
                <a:solidFill>
                  <a:srgbClr val="5F5F5F"/>
                </a:solidFill>
                <a:latin typeface="Microsoft JhengHei Light" panose="020B0304030504040204" pitchFamily="34" charset="-120"/>
                <a:ea typeface="Microsoft JhengHei Light" panose="020B0304030504040204" pitchFamily="34" charset="-120"/>
              </a:rPr>
              <a:t>將</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Response Header</a:t>
            </a:r>
            <a:r>
              <a:rPr lang="zh-TW" altLang="zh-TW" sz="1400" dirty="0">
                <a:solidFill>
                  <a:srgbClr val="5F5F5F"/>
                </a:solidFill>
                <a:latin typeface="Microsoft JhengHei Light" panose="020B0304030504040204" pitchFamily="34" charset="-120"/>
                <a:ea typeface="Microsoft JhengHei Light" panose="020B0304030504040204" pitchFamily="34" charset="-120"/>
              </a:rPr>
              <a:t>及</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狀態碼</a:t>
            </a:r>
            <a:endParaRPr lang="en-US" altLang="zh-TW" sz="1400" b="1" dirty="0">
              <a:solidFill>
                <a:srgbClr val="0070C0"/>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lang="en-US" altLang="zh-TW" sz="1400" b="1" dirty="0">
                <a:solidFill>
                  <a:srgbClr val="0070C0"/>
                </a:solidFill>
                <a:latin typeface="Microsoft JhengHei Light" panose="020B0304030504040204" pitchFamily="34" charset="-120"/>
                <a:ea typeface="Microsoft JhengHei Light" panose="020B0304030504040204" pitchFamily="34"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(Ex: 200成功, 500失敗...)先傳回瀏覽器。</a:t>
            </a:r>
            <a:r>
              <a:rPr lang="zh-TW" altLang="en-US" sz="1400" dirty="0">
                <a:solidFill>
                  <a:srgbClr val="5F5F5F"/>
                </a:solidFill>
                <a:latin typeface="Microsoft JhengHei Light" panose="020B0304030504040204" pitchFamily="34" charset="-120"/>
                <a:ea typeface="Microsoft JhengHei Light" panose="020B0304030504040204" pitchFamily="34" charset="-120"/>
              </a:rPr>
              <a:t>同時將</a:t>
            </a:r>
            <a:r>
              <a:rPr lang="zh-TW" altLang="zh-TW" sz="1400" dirty="0">
                <a:solidFill>
                  <a:srgbClr val="5F5F5F"/>
                </a:solidFill>
                <a:latin typeface="Microsoft JhengHei Light" panose="020B0304030504040204" pitchFamily="34" charset="-120"/>
                <a:ea typeface="Microsoft JhengHei Light" panose="020B0304030504040204" pitchFamily="34" charset="-120"/>
              </a:rPr>
              <a:t>運算後的結果</a:t>
            </a:r>
            <a:r>
              <a:rPr lang="zh-TW" altLang="en-US" sz="1400" dirty="0">
                <a:solidFill>
                  <a:srgbClr val="5F5F5F"/>
                </a:solidFill>
                <a:latin typeface="Microsoft JhengHei Light" panose="020B0304030504040204" pitchFamily="34" charset="-120"/>
                <a:ea typeface="Microsoft JhengHei Light" panose="020B0304030504040204" pitchFamily="34" charset="-120"/>
              </a:rPr>
              <a:t>透過</a:t>
            </a:r>
            <a:r>
              <a:rPr lang="en-US" altLang="zh-TW" sz="1400" b="1" dirty="0">
                <a:solidFill>
                  <a:srgbClr val="0070C0"/>
                </a:solidFill>
                <a:latin typeface="Microsoft JhengHei Light" panose="020B0304030504040204" pitchFamily="34" charset="-120"/>
                <a:ea typeface="Microsoft JhengHei Light" panose="020B0304030504040204" pitchFamily="34" charset="-120"/>
              </a:rPr>
              <a:t>Response Body</a:t>
            </a:r>
            <a:r>
              <a:rPr lang="zh-TW" altLang="zh-TW" sz="1400" dirty="0">
                <a:solidFill>
                  <a:srgbClr val="5F5F5F"/>
                </a:solidFill>
                <a:latin typeface="Microsoft JhengHei Light" panose="020B0304030504040204" pitchFamily="34" charset="-120"/>
                <a:ea typeface="Microsoft JhengHei Light" panose="020B0304030504040204" pitchFamily="34" charset="-120"/>
              </a:rPr>
              <a:t>傳回</a:t>
            </a:r>
            <a:r>
              <a:rPr lang="zh-TW" altLang="en-US" sz="1400" dirty="0">
                <a:solidFill>
                  <a:srgbClr val="5F5F5F"/>
                </a:solidFill>
                <a:latin typeface="Microsoft JhengHei Light" panose="020B0304030504040204" pitchFamily="34" charset="-120"/>
                <a:ea typeface="Microsoft JhengHei Light" panose="020B0304030504040204" pitchFamily="34" charset="-120"/>
              </a:rPr>
              <a:t>給</a:t>
            </a:r>
            <a:r>
              <a:rPr lang="zh-TW" altLang="zh-TW" sz="1400" dirty="0">
                <a:solidFill>
                  <a:srgbClr val="FF5733"/>
                </a:solidFill>
                <a:latin typeface="Microsoft JhengHei Light" panose="020B0304030504040204" pitchFamily="34" charset="-120"/>
                <a:ea typeface="Microsoft JhengHei Light" panose="020B0304030504040204" pitchFamily="34" charset="-120"/>
              </a:rPr>
              <a:t>WSGI Server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endParaRPr lang="en-US" altLang="zh-TW" sz="1400" dirty="0">
              <a:solidFill>
                <a:srgbClr val="FF5733"/>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1400" dirty="0">
              <a:solidFill>
                <a:srgbClr val="FF5733"/>
              </a:solidFill>
              <a:latin typeface="Consolas" panose="020B0609020204030204" pitchFamily="49" charset="0"/>
            </a:endParaRPr>
          </a:p>
          <a:p>
            <a:pPr eaLnBrk="0" fontAlgn="base" hangingPunct="0">
              <a:spcBef>
                <a:spcPts val="300"/>
              </a:spcBef>
              <a:spcAft>
                <a:spcPts val="300"/>
              </a:spcAft>
            </a:pPr>
            <a:r>
              <a:rPr lang="zh-TW" altLang="en-US" sz="1400" dirty="0">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將前一步驟回傳的結果</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由</a:t>
            </a:r>
            <a:r>
              <a:rPr kumimoji="0" lang="en-US" altLang="zh-TW" sz="1400" b="1"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JSON</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格式</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反向轉譯成 </a:t>
            </a:r>
            <a:r>
              <a:rPr lang="zh-TW" altLang="zh-TW" sz="1400" dirty="0">
                <a:solidFill>
                  <a:srgbClr val="FF5733"/>
                </a:solidFill>
                <a:latin typeface="Consolas" panose="020B0609020204030204" pitchFamily="49" charset="0"/>
              </a:rPr>
              <a:t>HTTP Response</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(字串格式)。</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p>
          <a:p>
            <a:pPr eaLnBrk="0" fontAlgn="base" hangingPunct="0">
              <a:spcBef>
                <a:spcPts val="300"/>
              </a:spcBef>
              <a:spcAft>
                <a:spcPts val="300"/>
              </a:spcAft>
            </a:pPr>
            <a:endParaRPr lang="en-US" altLang="zh-TW" sz="1400" dirty="0">
              <a:solidFill>
                <a:srgbClr val="FF5733"/>
              </a:solidFill>
              <a:latin typeface="Consolas" panose="020B0609020204030204" pitchFamily="49" charset="0"/>
            </a:endParaRPr>
          </a:p>
          <a:p>
            <a:pPr eaLnBrk="0" fontAlgn="base" hangingPunct="0">
              <a:spcBef>
                <a:spcPts val="300"/>
              </a:spcBef>
              <a:spcAft>
                <a:spcPts val="300"/>
              </a:spcAft>
            </a:pPr>
            <a:endParaRPr lang="zh-TW" altLang="zh-TW" sz="1400" dirty="0">
              <a:solidFill>
                <a:srgbClr val="FF5733"/>
              </a:solidFill>
              <a:latin typeface="Consolas" panose="020B0609020204030204" pitchFamily="49" charset="0"/>
            </a:endParaRPr>
          </a:p>
          <a:p>
            <a:pPr eaLnBrk="0" fontAlgn="base" hangingPunct="0">
              <a:spcBef>
                <a:spcPts val="300"/>
              </a:spcBef>
              <a:spcAft>
                <a:spcPts val="300"/>
              </a:spcAft>
            </a:pPr>
            <a:endParaRPr lang="en-US" altLang="zh-TW" sz="1400" b="0" i="0" dirty="0">
              <a:solidFill>
                <a:srgbClr val="0D0A0B"/>
              </a:solidFill>
              <a:effectLst/>
              <a:latin typeface="montserrat-medium"/>
            </a:endParaRPr>
          </a:p>
          <a:p>
            <a:pPr eaLnBrk="0" fontAlgn="base" hangingPunct="0">
              <a:spcBef>
                <a:spcPts val="300"/>
              </a:spcBef>
              <a:spcAft>
                <a:spcPts val="300"/>
              </a:spcAft>
            </a:pPr>
            <a:endParaRPr lang="zh-TW"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kumimoji="0" lang="en-US"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700" dirty="0">
              <a:solidFill>
                <a:schemeClr val="tx1"/>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p:txBody>
      </p:sp>
      <p:sp>
        <p:nvSpPr>
          <p:cNvPr id="19" name="文字方塊 18">
            <a:extLst>
              <a:ext uri="{FF2B5EF4-FFF2-40B4-BE49-F238E27FC236}">
                <a16:creationId xmlns:a16="http://schemas.microsoft.com/office/drawing/2014/main" id="{9FE9667A-2D5B-9516-F510-5A64B568EF6A}"/>
              </a:ext>
            </a:extLst>
          </p:cNvPr>
          <p:cNvSpPr txBox="1"/>
          <p:nvPr/>
        </p:nvSpPr>
        <p:spPr>
          <a:xfrm>
            <a:off x="3563888" y="44624"/>
            <a:ext cx="345638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Flask </a:t>
            </a:r>
            <a:r>
              <a:rPr lang="zh-TW" altLang="en-US" sz="2400" b="0" i="0" dirty="0">
                <a:solidFill>
                  <a:srgbClr val="191919"/>
                </a:solidFill>
                <a:effectLst/>
                <a:latin typeface="微軟正黑體" panose="020B0604030504040204" pitchFamily="34" charset="-120"/>
                <a:ea typeface="微軟正黑體" panose="020B0604030504040204" pitchFamily="34" charset="-120"/>
              </a:rPr>
              <a:t>上線</a:t>
            </a:r>
            <a:r>
              <a:rPr lang="zh-TW" altLang="en-US" sz="2400" dirty="0">
                <a:solidFill>
                  <a:srgbClr val="191919"/>
                </a:solidFill>
                <a:latin typeface="微軟正黑體" panose="020B0604030504040204" pitchFamily="34" charset="-120"/>
                <a:ea typeface="微軟正黑體" panose="020B0604030504040204" pitchFamily="34" charset="-120"/>
              </a:rPr>
              <a:t>的準備</a:t>
            </a:r>
            <a:r>
              <a:rPr lang="en-US" altLang="zh-TW" sz="2400" dirty="0">
                <a:solidFill>
                  <a:srgbClr val="191919"/>
                </a:solidFill>
                <a:latin typeface="微軟正黑體" panose="020B0604030504040204" pitchFamily="34" charset="-120"/>
                <a:ea typeface="微軟正黑體" panose="020B0604030504040204" pitchFamily="34" charset="-120"/>
              </a:rPr>
              <a:t>2/2</a:t>
            </a:r>
            <a:endParaRPr lang="zh-TW" altLang="en-US" sz="2400" dirty="0"/>
          </a:p>
        </p:txBody>
      </p:sp>
    </p:spTree>
    <p:extLst>
      <p:ext uri="{BB962C8B-B14F-4D97-AF65-F5344CB8AC3E}">
        <p14:creationId xmlns:p14="http://schemas.microsoft.com/office/powerpoint/2010/main" val="2128036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E9B4DDCB-12E7-6041-1B43-D50332E33F59}"/>
              </a:ext>
            </a:extLst>
          </p:cNvPr>
          <p:cNvPicPr>
            <a:picLocks noChangeAspect="1"/>
          </p:cNvPicPr>
          <p:nvPr/>
        </p:nvPicPr>
        <p:blipFill>
          <a:blip r:embed="rId2"/>
          <a:stretch>
            <a:fillRect/>
          </a:stretch>
        </p:blipFill>
        <p:spPr>
          <a:xfrm>
            <a:off x="1691680" y="620688"/>
            <a:ext cx="6085332" cy="2351151"/>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9" name="文字方塊 8">
            <a:extLst>
              <a:ext uri="{FF2B5EF4-FFF2-40B4-BE49-F238E27FC236}">
                <a16:creationId xmlns:a16="http://schemas.microsoft.com/office/drawing/2014/main" id="{07BC1531-8F06-3264-0A6C-70F62E08D543}"/>
              </a:ext>
            </a:extLst>
          </p:cNvPr>
          <p:cNvSpPr txBox="1"/>
          <p:nvPr/>
        </p:nvSpPr>
        <p:spPr>
          <a:xfrm>
            <a:off x="107504" y="2393007"/>
            <a:ext cx="9144000" cy="4647426"/>
          </a:xfrm>
          <a:prstGeom prst="rect">
            <a:avLst/>
          </a:prstGeom>
          <a:noFill/>
        </p:spPr>
        <p:txBody>
          <a:bodyPr wrap="square">
            <a:spAutoFit/>
          </a:bodyPr>
          <a:lstStyle/>
          <a:p>
            <a:pPr algn="l"/>
            <a:r>
              <a:rPr lang="en-US" altLang="zh-TW" sz="2400" b="1" i="0" dirty="0">
                <a:solidFill>
                  <a:srgbClr val="000000"/>
                </a:solidFill>
                <a:effectLst/>
                <a:latin typeface="Microsoft JhengHei Light" panose="020B0304030504040204" pitchFamily="34" charset="-120"/>
                <a:ea typeface="Microsoft JhengHei Light" panose="020B0304030504040204" pitchFamily="34" charset="-120"/>
              </a:rPr>
              <a:t>Apache</a:t>
            </a:r>
            <a:r>
              <a:rPr lang="zh-TW" altLang="en-US" sz="2400" b="1" i="0" dirty="0">
                <a:solidFill>
                  <a:srgbClr val="000000"/>
                </a:solidFill>
                <a:effectLst/>
                <a:latin typeface="Microsoft JhengHei Light" panose="020B0304030504040204" pitchFamily="34" charset="-120"/>
                <a:ea typeface="Microsoft JhengHei Light" panose="020B0304030504040204" pitchFamily="34" charset="-120"/>
              </a:rPr>
              <a:t>設定說明</a:t>
            </a:r>
          </a:p>
          <a:p>
            <a:endParaRPr lang="en-US" altLang="zh-TW" dirty="0">
              <a:latin typeface="Microsoft JhengHei Light" panose="020B0304030504040204" pitchFamily="34" charset="-120"/>
              <a:ea typeface="Microsoft JhengHei Light" panose="020B0304030504040204" pitchFamily="34" charset="-120"/>
            </a:endParaRPr>
          </a:p>
          <a:p>
            <a:pPr>
              <a:spcBef>
                <a:spcPts val="600"/>
              </a:spcBef>
              <a:spcAft>
                <a:spcPts val="600"/>
              </a:spcAft>
            </a:pPr>
            <a:r>
              <a:rPr lang="zh-TW" altLang="en-US" sz="1800" dirty="0">
                <a:latin typeface="Microsoft JhengHei Light" panose="020B0304030504040204" pitchFamily="34" charset="-120"/>
                <a:ea typeface="Microsoft JhengHei Light" panose="020B0304030504040204" pitchFamily="34" charset="-120"/>
              </a:rPr>
              <a:t>◆</a:t>
            </a:r>
            <a:r>
              <a:rPr lang="zh-TW" altLang="en-US" dirty="0">
                <a:latin typeface="Microsoft JhengHei Light" panose="020B0304030504040204" pitchFamily="34" charset="-120"/>
                <a:ea typeface="Microsoft JhengHei Light" panose="020B0304030504040204" pitchFamily="34" charset="-120"/>
              </a:rPr>
              <a:t>將</a:t>
            </a:r>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ProxyPreserveHost</a:t>
            </a:r>
            <a:r>
              <a:rPr lang="zh-TW" altLang="en-US" dirty="0">
                <a:latin typeface="Microsoft JhengHei Light" panose="020B0304030504040204" pitchFamily="34" charset="-120"/>
                <a:ea typeface="Microsoft JhengHei Light" panose="020B0304030504040204" pitchFamily="34" charset="-120"/>
              </a:rPr>
              <a:t>設定為</a:t>
            </a:r>
            <a:r>
              <a:rPr lang="en-US" altLang="zh-TW"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On</a:t>
            </a:r>
            <a:r>
              <a:rPr lang="zh-TW" altLang="en-US" dirty="0">
                <a:latin typeface="Microsoft JhengHei Light" panose="020B0304030504040204" pitchFamily="34" charset="-120"/>
                <a:ea typeface="Microsoft JhengHei Light" panose="020B0304030504040204" pitchFamily="34" charset="-120"/>
              </a:rPr>
              <a:t>。在當請求被</a:t>
            </a:r>
            <a:r>
              <a:rPr lang="en-US" altLang="zh-TW" dirty="0">
                <a:latin typeface="Microsoft JhengHei Light" panose="020B0304030504040204" pitchFamily="34" charset="-120"/>
                <a:ea typeface="Microsoft JhengHei Light" panose="020B0304030504040204" pitchFamily="34" charset="-120"/>
              </a:rPr>
              <a:t>Apache</a:t>
            </a:r>
            <a:r>
              <a:rPr lang="zh-TW" altLang="en-US" dirty="0">
                <a:latin typeface="Microsoft JhengHei Light" panose="020B0304030504040204" pitchFamily="34" charset="-120"/>
                <a:ea typeface="Microsoft JhengHei Light" panose="020B0304030504040204" pitchFamily="34" charset="-120"/>
              </a:rPr>
              <a:t>的反向代理轉發給內部對應的服務時</a:t>
            </a:r>
            <a:r>
              <a:rPr lang="zh-TW" altLang="en-US" dirty="0">
                <a:latin typeface="PMingLiU" panose="02020500000000000000" pitchFamily="18" charset="-120"/>
                <a:ea typeface="PMingLiU" panose="02020500000000000000" pitchFamily="18" charset="-120"/>
              </a:rPr>
              <a:t>，</a:t>
            </a:r>
            <a:r>
              <a:rPr lang="zh-TW" altLang="en-US" dirty="0">
                <a:latin typeface="Microsoft JhengHei Light" panose="020B0304030504040204" pitchFamily="34" charset="-120"/>
                <a:ea typeface="Microsoft JhengHei Light" panose="020B0304030504040204" pitchFamily="34" charset="-120"/>
              </a:rPr>
              <a:t>不要更動原本瀏覽器寫在請求表頭的</a:t>
            </a:r>
            <a:r>
              <a:rPr lang="en-US" altLang="zh-TW" dirty="0">
                <a:latin typeface="Microsoft JhengHei Light" panose="020B0304030504040204" pitchFamily="34" charset="-120"/>
                <a:ea typeface="Microsoft JhengHei Light" panose="020B0304030504040204" pitchFamily="34" charset="-120"/>
              </a:rPr>
              <a:t>Host</a:t>
            </a:r>
            <a:r>
              <a:rPr lang="zh-TW" altLang="en-US" dirty="0">
                <a:latin typeface="Microsoft JhengHei Light" panose="020B0304030504040204" pitchFamily="34" charset="-120"/>
                <a:ea typeface="Microsoft JhengHei Light" panose="020B0304030504040204" pitchFamily="34" charset="-120"/>
              </a:rPr>
              <a:t>欄位</a:t>
            </a:r>
            <a:r>
              <a:rPr lang="zh-TW" altLang="en-US" dirty="0">
                <a:latin typeface="PMingLiU" panose="02020500000000000000" pitchFamily="18" charset="-120"/>
                <a:ea typeface="PMingLiU" panose="02020500000000000000" pitchFamily="18" charset="-120"/>
              </a:rPr>
              <a:t>， </a:t>
            </a:r>
            <a:r>
              <a:rPr lang="en-US" altLang="zh-TW" dirty="0">
                <a:latin typeface="Microsoft JhengHei Light" panose="020B0304030504040204" pitchFamily="34" charset="-120"/>
                <a:ea typeface="Microsoft JhengHei Light" panose="020B0304030504040204" pitchFamily="34" charset="-120"/>
              </a:rPr>
              <a:t>Apache</a:t>
            </a:r>
            <a:r>
              <a:rPr lang="zh-TW" altLang="en-US" dirty="0">
                <a:latin typeface="Microsoft JhengHei Light" panose="020B0304030504040204" pitchFamily="34" charset="-120"/>
                <a:ea typeface="Microsoft JhengHei Light" panose="020B0304030504040204" pitchFamily="34" charset="-120"/>
              </a:rPr>
              <a:t>請原封不動的轉發。</a:t>
            </a:r>
            <a:endParaRPr lang="en-US" altLang="zh-TW"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pPr>
              <a:spcBef>
                <a:spcPts val="600"/>
              </a:spcBef>
              <a:spcAft>
                <a:spcPts val="600"/>
              </a:spcAft>
            </a:pPr>
            <a:r>
              <a:rPr lang="zh-TW" altLang="en-US" sz="1800" dirty="0">
                <a:latin typeface="Microsoft JhengHei Light" panose="020B0304030504040204" pitchFamily="34" charset="-120"/>
                <a:ea typeface="Microsoft JhengHei Light" panose="020B0304030504040204" pitchFamily="34" charset="-120"/>
              </a:rPr>
              <a:t>◆ </a:t>
            </a:r>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ProxyPass</a:t>
            </a:r>
            <a:r>
              <a:rPr lang="zh-TW" altLang="en-US" dirty="0">
                <a:latin typeface="Microsoft JhengHei Light" panose="020B0304030504040204" pitchFamily="34" charset="-120"/>
                <a:ea typeface="Microsoft JhengHei Light" panose="020B0304030504040204" pitchFamily="34" charset="-120"/>
              </a:rPr>
              <a:t>後面接要</a:t>
            </a:r>
            <a:r>
              <a:rPr lang="zh-TW" altLang="en-US"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轉發的目的地</a:t>
            </a:r>
            <a:r>
              <a:rPr lang="zh-TW" altLang="en-US" dirty="0">
                <a:latin typeface="Microsoft JhengHei Light" panose="020B0304030504040204" pitchFamily="34" charset="-120"/>
                <a:ea typeface="Microsoft JhengHei Light" panose="020B0304030504040204" pitchFamily="34" charset="-120"/>
              </a:rPr>
              <a:t>。假設我有個</a:t>
            </a:r>
            <a:r>
              <a:rPr lang="en-US" altLang="zh-TW" dirty="0">
                <a:latin typeface="Microsoft JhengHei Light" panose="020B0304030504040204" pitchFamily="34" charset="-120"/>
                <a:ea typeface="Microsoft JhengHei Light" panose="020B0304030504040204" pitchFamily="34" charset="-120"/>
              </a:rPr>
              <a:t>Node.js</a:t>
            </a:r>
            <a:r>
              <a:rPr lang="zh-TW" altLang="en-US" dirty="0">
                <a:latin typeface="Microsoft JhengHei Light" panose="020B0304030504040204" pitchFamily="34" charset="-120"/>
                <a:ea typeface="Microsoft JhengHei Light" panose="020B0304030504040204" pitchFamily="34" charset="-120"/>
              </a:rPr>
              <a:t>寫的</a:t>
            </a:r>
            <a:r>
              <a:rPr lang="en-US" altLang="zh-TW" dirty="0">
                <a:latin typeface="Microsoft JhengHei Light" panose="020B0304030504040204" pitchFamily="34" charset="-120"/>
                <a:ea typeface="Microsoft JhengHei Light" panose="020B0304030504040204" pitchFamily="34" charset="-120"/>
              </a:rPr>
              <a:t>web app</a:t>
            </a:r>
            <a:r>
              <a:rPr lang="zh-TW" altLang="en-US" dirty="0">
                <a:latin typeface="Microsoft JhengHei Light" panose="020B0304030504040204" pitchFamily="34" charset="-120"/>
                <a:ea typeface="Microsoft JhengHei Light" panose="020B0304030504040204" pitchFamily="34" charset="-120"/>
              </a:rPr>
              <a:t>掛在同一台機器的</a:t>
            </a:r>
            <a:r>
              <a:rPr lang="en-US" altLang="zh-TW" dirty="0">
                <a:latin typeface="Microsoft JhengHei Light" panose="020B0304030504040204" pitchFamily="34" charset="-120"/>
                <a:ea typeface="Microsoft JhengHei Light" panose="020B0304030504040204" pitchFamily="34" charset="-120"/>
              </a:rPr>
              <a:t>port 3000</a:t>
            </a:r>
            <a:r>
              <a:rPr lang="zh-TW" altLang="en-US" dirty="0">
                <a:latin typeface="Microsoft JhengHei Light" panose="020B0304030504040204" pitchFamily="34" charset="-120"/>
                <a:ea typeface="Microsoft JhengHei Light" panose="020B0304030504040204" pitchFamily="34" charset="-120"/>
              </a:rPr>
              <a:t>上，那我後面就填</a:t>
            </a:r>
            <a:r>
              <a:rPr lang="en-US" altLang="zh-TW" dirty="0">
                <a:latin typeface="Microsoft JhengHei Light" panose="020B0304030504040204" pitchFamily="34" charset="-120"/>
                <a:ea typeface="Microsoft JhengHei Light" panose="020B0304030504040204" pitchFamily="34" charset="-120"/>
              </a:rPr>
              <a:t>http://localhost:3000/</a:t>
            </a:r>
            <a:r>
              <a:rPr lang="zh-TW" altLang="en-US" dirty="0">
                <a:latin typeface="Microsoft JhengHei Light" panose="020B0304030504040204" pitchFamily="34" charset="-120"/>
                <a:ea typeface="Microsoft JhengHei Light" panose="020B0304030504040204" pitchFamily="34" charset="-120"/>
              </a:rPr>
              <a:t>。</a:t>
            </a:r>
          </a:p>
          <a:p>
            <a:endParaRPr lang="en-US" altLang="zh-TW" dirty="0">
              <a:latin typeface="Microsoft JhengHei Light" panose="020B0304030504040204" pitchFamily="34" charset="-120"/>
              <a:ea typeface="Microsoft JhengHei Light" panose="020B0304030504040204" pitchFamily="34" charset="-120"/>
            </a:endParaRPr>
          </a:p>
          <a:p>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ProxyPassReverse</a:t>
            </a:r>
            <a:r>
              <a:rPr lang="zh-TW" altLang="en-US" dirty="0">
                <a:latin typeface="PMingLiU" panose="02020500000000000000" pitchFamily="18" charset="-120"/>
                <a:ea typeface="PMingLiU" panose="02020500000000000000" pitchFamily="18" charset="-120"/>
              </a:rPr>
              <a:t>，例如當</a:t>
            </a:r>
            <a:r>
              <a:rPr lang="zh-TW" altLang="en-US" dirty="0">
                <a:latin typeface="Microsoft JhengHei Light" panose="020B0304030504040204" pitchFamily="34" charset="-120"/>
                <a:ea typeface="Microsoft JhengHei Light" panose="020B0304030504040204" pitchFamily="34" charset="-120"/>
              </a:rPr>
              <a:t>我的服務產生一個</a:t>
            </a:r>
            <a:r>
              <a:rPr lang="en-US" altLang="zh-TW" dirty="0">
                <a:latin typeface="Microsoft JhengHei Light" panose="020B0304030504040204" pitchFamily="34" charset="-120"/>
                <a:ea typeface="Microsoft JhengHei Light" panose="020B0304030504040204" pitchFamily="34" charset="-120"/>
              </a:rPr>
              <a:t>302 Redirect</a:t>
            </a:r>
            <a:r>
              <a:rPr lang="zh-TW" altLang="en-US" dirty="0">
                <a:latin typeface="Microsoft JhengHei Light" panose="020B0304030504040204" pitchFamily="34" charset="-120"/>
                <a:ea typeface="Microsoft JhengHei Light" panose="020B0304030504040204" pitchFamily="34" charset="-120"/>
              </a:rPr>
              <a:t>的回傳：反向代理收到這個回傳後不應該原封不動把這個服務產生的回傳直接送回給使用者嘛，因為主機位址是內部使用的</a:t>
            </a:r>
            <a:r>
              <a:rPr lang="en-US" altLang="zh-TW" dirty="0">
                <a:latin typeface="Microsoft JhengHei Light" panose="020B0304030504040204" pitchFamily="34" charset="-120"/>
                <a:ea typeface="Microsoft JhengHei Light" panose="020B0304030504040204" pitchFamily="34" charset="-120"/>
              </a:rPr>
              <a:t>localhost:3000</a:t>
            </a:r>
            <a:r>
              <a:rPr lang="zh-TW" altLang="en-US" dirty="0">
                <a:latin typeface="Microsoft JhengHei Light" panose="020B0304030504040204" pitchFamily="34" charset="-120"/>
                <a:ea typeface="Microsoft JhengHei Light" panose="020B0304030504040204" pitchFamily="34" charset="-120"/>
              </a:rPr>
              <a:t>對使用者來說是無意義的。這時</a:t>
            </a:r>
            <a:r>
              <a:rPr lang="zh-TW" altLang="en-US" dirty="0">
                <a:latin typeface="PMingLiU" panose="02020500000000000000" pitchFamily="18" charset="-120"/>
                <a:ea typeface="PMingLiU" panose="02020500000000000000" pitchFamily="18" charset="-120"/>
              </a:rPr>
              <a:t>，若</a:t>
            </a:r>
            <a:r>
              <a:rPr lang="zh-TW" altLang="en-US" dirty="0">
                <a:latin typeface="Microsoft JhengHei Light" panose="020B0304030504040204" pitchFamily="34" charset="-120"/>
                <a:ea typeface="Microsoft JhengHei Light" panose="020B0304030504040204" pitchFamily="34" charset="-120"/>
              </a:rPr>
              <a:t>有設定</a:t>
            </a:r>
            <a:r>
              <a:rPr lang="en-US" altLang="zh-TW" dirty="0" err="1">
                <a:latin typeface="Microsoft JhengHei Light" panose="020B0304030504040204" pitchFamily="34" charset="-120"/>
                <a:ea typeface="Microsoft JhengHei Light" panose="020B0304030504040204" pitchFamily="34" charset="-120"/>
              </a:rPr>
              <a:t>ProxyPassReverse</a:t>
            </a:r>
            <a:r>
              <a:rPr lang="zh-TW" altLang="en-US" dirty="0">
                <a:latin typeface="Microsoft JhengHei Light" panose="020B0304030504040204" pitchFamily="34" charset="-120"/>
                <a:ea typeface="Microsoft JhengHei Light" panose="020B0304030504040204" pitchFamily="34" charset="-120"/>
              </a:rPr>
              <a:t>，反向代理就會幫我們把</a:t>
            </a:r>
            <a:r>
              <a:rPr lang="en-US" altLang="zh-TW" dirty="0">
                <a:latin typeface="Microsoft JhengHei Light" panose="020B0304030504040204" pitchFamily="34" charset="-120"/>
                <a:ea typeface="Microsoft JhengHei Light" panose="020B0304030504040204" pitchFamily="34" charset="-120"/>
              </a:rPr>
              <a:t>localhost:3000</a:t>
            </a:r>
            <a:r>
              <a:rPr lang="zh-TW" altLang="en-US" dirty="0">
                <a:latin typeface="Microsoft JhengHei Light" panose="020B0304030504040204" pitchFamily="34" charset="-120"/>
                <a:ea typeface="Microsoft JhengHei Light" panose="020B0304030504040204" pitchFamily="34" charset="-120"/>
              </a:rPr>
              <a:t>替換成原本使用者設定的</a:t>
            </a:r>
            <a:r>
              <a:rPr lang="zh-TW" altLang="en-US"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反向代理主機位址</a:t>
            </a:r>
            <a:r>
              <a:rPr lang="zh-TW" altLang="en-US" dirty="0">
                <a:latin typeface="Microsoft JhengHei Light" panose="020B0304030504040204" pitchFamily="34" charset="-120"/>
                <a:ea typeface="Microsoft JhengHei Light" panose="020B0304030504040204" pitchFamily="34" charset="-120"/>
              </a:rPr>
              <a:t>。這就是</a:t>
            </a:r>
            <a:r>
              <a:rPr lang="en-US" altLang="zh-TW" dirty="0" err="1">
                <a:latin typeface="Microsoft JhengHei Light" panose="020B0304030504040204" pitchFamily="34" charset="-120"/>
                <a:ea typeface="Microsoft JhengHei Light" panose="020B0304030504040204" pitchFamily="34" charset="-120"/>
              </a:rPr>
              <a:t>ProxyPassReverse</a:t>
            </a:r>
            <a:r>
              <a:rPr lang="zh-TW" altLang="en-US" dirty="0">
                <a:latin typeface="Microsoft JhengHei Light" panose="020B0304030504040204" pitchFamily="34" charset="-120"/>
                <a:ea typeface="Microsoft JhengHei Light" panose="020B0304030504040204" pitchFamily="34" charset="-120"/>
              </a:rPr>
              <a:t>的功能。</a:t>
            </a:r>
          </a:p>
          <a:p>
            <a:endParaRPr lang="en-US" altLang="zh-TW" dirty="0">
              <a:latin typeface="Microsoft JhengHei Light" panose="020B0304030504040204" pitchFamily="34" charset="-120"/>
              <a:ea typeface="Microsoft JhengHei Light" panose="020B0304030504040204" pitchFamily="34" charset="-120"/>
            </a:endParaRPr>
          </a:p>
          <a:p>
            <a:endParaRPr lang="zh-TW" altLang="en-US" dirty="0">
              <a:latin typeface="Microsoft JhengHei Light" panose="020B0304030504040204" pitchFamily="34" charset="-120"/>
              <a:ea typeface="Microsoft JhengHei Light" panose="020B0304030504040204" pitchFamily="34" charset="-120"/>
            </a:endParaRPr>
          </a:p>
        </p:txBody>
      </p:sp>
      <p:sp>
        <p:nvSpPr>
          <p:cNvPr id="16" name="文字方塊 15">
            <a:extLst>
              <a:ext uri="{FF2B5EF4-FFF2-40B4-BE49-F238E27FC236}">
                <a16:creationId xmlns:a16="http://schemas.microsoft.com/office/drawing/2014/main" id="{825B3D38-04FD-919F-39EA-45B0D8C3E39E}"/>
              </a:ext>
            </a:extLst>
          </p:cNvPr>
          <p:cNvSpPr txBox="1"/>
          <p:nvPr/>
        </p:nvSpPr>
        <p:spPr>
          <a:xfrm>
            <a:off x="1800201" y="44624"/>
            <a:ext cx="7380311" cy="400110"/>
          </a:xfrm>
          <a:prstGeom prst="rect">
            <a:avLst/>
          </a:prstGeom>
          <a:noFill/>
        </p:spPr>
        <p:txBody>
          <a:bodyPr wrap="square">
            <a:spAutoFit/>
          </a:bodyPr>
          <a:lstStyle/>
          <a:p>
            <a:r>
              <a:rPr lang="zh-TW" altLang="en-US" sz="2000" b="1" dirty="0">
                <a:solidFill>
                  <a:srgbClr val="191919"/>
                </a:solidFill>
                <a:latin typeface="微軟正黑體" panose="020B0604030504040204" pitchFamily="34" charset="-120"/>
                <a:ea typeface="微軟正黑體" panose="020B0604030504040204" pitchFamily="34" charset="-120"/>
              </a:rPr>
              <a:t>啟用</a:t>
            </a:r>
            <a:r>
              <a:rPr lang="en-US" altLang="zh-TW" sz="2000" b="1" dirty="0">
                <a:solidFill>
                  <a:srgbClr val="191919"/>
                </a:solidFill>
                <a:latin typeface="微軟正黑體" panose="020B0604030504040204" pitchFamily="34" charset="-120"/>
                <a:ea typeface="微軟正黑體" panose="020B0604030504040204" pitchFamily="34" charset="-120"/>
              </a:rPr>
              <a:t>Apache</a:t>
            </a:r>
            <a:r>
              <a:rPr lang="zh-TW" altLang="en-US" sz="2000" b="1" dirty="0">
                <a:solidFill>
                  <a:srgbClr val="191919"/>
                </a:solidFill>
                <a:latin typeface="微軟正黑體" panose="020B0604030504040204" pitchFamily="34" charset="-120"/>
                <a:ea typeface="微軟正黑體" panose="020B0604030504040204" pitchFamily="34" charset="-120"/>
              </a:rPr>
              <a:t>的反向代理</a:t>
            </a:r>
            <a:r>
              <a:rPr lang="en-US" altLang="zh-TW" sz="2000" b="1" dirty="0">
                <a:solidFill>
                  <a:srgbClr val="191919"/>
                </a:solidFill>
                <a:latin typeface="微軟正黑體" panose="020B0604030504040204" pitchFamily="34" charset="-120"/>
                <a:ea typeface="微軟正黑體" panose="020B0604030504040204" pitchFamily="34" charset="-120"/>
              </a:rPr>
              <a:t>(reverse proxy)</a:t>
            </a:r>
            <a:r>
              <a:rPr lang="zh-TW" altLang="en-US" sz="2000" b="1" dirty="0">
                <a:solidFill>
                  <a:srgbClr val="191919"/>
                </a:solidFill>
                <a:latin typeface="微軟正黑體" panose="020B0604030504040204" pitchFamily="34" charset="-120"/>
                <a:ea typeface="微軟正黑體" panose="020B0604030504040204" pitchFamily="34" charset="-120"/>
              </a:rPr>
              <a:t>，並導向至其它</a:t>
            </a:r>
            <a:r>
              <a:rPr lang="en-US" altLang="zh-TW" sz="2000" b="1" dirty="0">
                <a:solidFill>
                  <a:srgbClr val="191919"/>
                </a:solidFill>
                <a:latin typeface="微軟正黑體" panose="020B0604030504040204" pitchFamily="34" charset="-120"/>
                <a:ea typeface="微軟正黑體" panose="020B0604030504040204" pitchFamily="34" charset="-120"/>
              </a:rPr>
              <a:t>port</a:t>
            </a:r>
            <a:endParaRPr lang="zh-TW" altLang="en-US" sz="2000" b="1" dirty="0">
              <a:solidFill>
                <a:srgbClr val="19191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52418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91DC6425-E184-C35C-FF26-F7741926E925}"/>
              </a:ext>
            </a:extLst>
          </p:cNvPr>
          <p:cNvPicPr>
            <a:picLocks noChangeAspect="1"/>
          </p:cNvPicPr>
          <p:nvPr/>
        </p:nvPicPr>
        <p:blipFill>
          <a:blip r:embed="rId2"/>
          <a:stretch>
            <a:fillRect/>
          </a:stretch>
        </p:blipFill>
        <p:spPr>
          <a:xfrm>
            <a:off x="0" y="1101752"/>
            <a:ext cx="9144000" cy="4654496"/>
          </a:xfrm>
          <a:prstGeom prst="rect">
            <a:avLst/>
          </a:prstGeom>
        </p:spPr>
      </p:pic>
      <p:sp>
        <p:nvSpPr>
          <p:cNvPr id="2" name="矩形: 圓角 1">
            <a:extLst>
              <a:ext uri="{FF2B5EF4-FFF2-40B4-BE49-F238E27FC236}">
                <a16:creationId xmlns:a16="http://schemas.microsoft.com/office/drawing/2014/main" id="{F2EBE7F3-A0A7-83F4-1048-5EB1E9BFE923}"/>
              </a:ext>
            </a:extLst>
          </p:cNvPr>
          <p:cNvSpPr/>
          <p:nvPr/>
        </p:nvSpPr>
        <p:spPr>
          <a:xfrm>
            <a:off x="2051720" y="2546407"/>
            <a:ext cx="1425758" cy="51845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bg1"/>
                </a:solidFill>
              </a:rPr>
              <a:t>VTextField</a:t>
            </a:r>
            <a:endParaRPr lang="zh-TW" altLang="en-US" dirty="0">
              <a:solidFill>
                <a:schemeClr val="bg1"/>
              </a:solidFill>
            </a:endParaRPr>
          </a:p>
        </p:txBody>
      </p:sp>
      <p:sp>
        <p:nvSpPr>
          <p:cNvPr id="8" name="矩形: 圓角 7">
            <a:extLst>
              <a:ext uri="{FF2B5EF4-FFF2-40B4-BE49-F238E27FC236}">
                <a16:creationId xmlns:a16="http://schemas.microsoft.com/office/drawing/2014/main" id="{6F0028E8-8144-187C-74CC-75CEC5AC3736}"/>
              </a:ext>
            </a:extLst>
          </p:cNvPr>
          <p:cNvSpPr/>
          <p:nvPr/>
        </p:nvSpPr>
        <p:spPr>
          <a:xfrm>
            <a:off x="3635894" y="2546407"/>
            <a:ext cx="1568334" cy="51845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bg1"/>
                </a:solidFill>
              </a:rPr>
              <a:t>VSelect</a:t>
            </a:r>
            <a:endParaRPr lang="zh-TW" altLang="en-US" dirty="0">
              <a:solidFill>
                <a:schemeClr val="bg1"/>
              </a:solidFill>
            </a:endParaRPr>
          </a:p>
        </p:txBody>
      </p:sp>
    </p:spTree>
    <p:extLst>
      <p:ext uri="{BB962C8B-B14F-4D97-AF65-F5344CB8AC3E}">
        <p14:creationId xmlns:p14="http://schemas.microsoft.com/office/powerpoint/2010/main" val="3873326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矩形: 圓角 1">
            <a:extLst>
              <a:ext uri="{FF2B5EF4-FFF2-40B4-BE49-F238E27FC236}">
                <a16:creationId xmlns:a16="http://schemas.microsoft.com/office/drawing/2014/main" id="{E3BB9B94-FD8D-71C5-B053-1B0E558E2639}"/>
              </a:ext>
            </a:extLst>
          </p:cNvPr>
          <p:cNvSpPr/>
          <p:nvPr/>
        </p:nvSpPr>
        <p:spPr>
          <a:xfrm>
            <a:off x="3203848" y="1628800"/>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21568906-E12A-CB6A-8F09-A38C87DF2101}"/>
              </a:ext>
            </a:extLst>
          </p:cNvPr>
          <p:cNvSpPr/>
          <p:nvPr/>
        </p:nvSpPr>
        <p:spPr>
          <a:xfrm>
            <a:off x="1835696" y="3408065"/>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FC24B772-8E68-DAC5-1DB7-F3FE55A9CA97}"/>
              </a:ext>
            </a:extLst>
          </p:cNvPr>
          <p:cNvSpPr/>
          <p:nvPr/>
        </p:nvSpPr>
        <p:spPr>
          <a:xfrm>
            <a:off x="4427984" y="3501008"/>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00514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90BEDE54-0848-3180-FA54-2922554DF78B}"/>
              </a:ext>
            </a:extLst>
          </p:cNvPr>
          <p:cNvSpPr txBox="1"/>
          <p:nvPr/>
        </p:nvSpPr>
        <p:spPr>
          <a:xfrm>
            <a:off x="2271713" y="3215759"/>
            <a:ext cx="4619624" cy="369332"/>
          </a:xfrm>
          <a:prstGeom prst="rect">
            <a:avLst/>
          </a:prstGeom>
          <a:noFill/>
        </p:spPr>
        <p:txBody>
          <a:bodyPr wrap="square">
            <a:spAutoFit/>
          </a:bodyPr>
          <a:lstStyle/>
          <a:p>
            <a:r>
              <a:rPr lang="en-US" altLang="zh-TW" dirty="0"/>
              <a:t>pip install -r requirements.txt</a:t>
            </a:r>
            <a:endParaRPr lang="zh-TW" altLang="en-US" dirty="0"/>
          </a:p>
        </p:txBody>
      </p:sp>
    </p:spTree>
    <p:extLst>
      <p:ext uri="{BB962C8B-B14F-4D97-AF65-F5344CB8AC3E}">
        <p14:creationId xmlns:p14="http://schemas.microsoft.com/office/powerpoint/2010/main" val="3379664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2154E45-C18F-BCCA-8A6D-7ED985318C17}"/>
              </a:ext>
            </a:extLst>
          </p:cNvPr>
          <p:cNvPicPr>
            <a:picLocks noChangeAspect="1"/>
          </p:cNvPicPr>
          <p:nvPr/>
        </p:nvPicPr>
        <p:blipFill>
          <a:blip r:embed="rId2"/>
          <a:stretch>
            <a:fillRect/>
          </a:stretch>
        </p:blipFill>
        <p:spPr>
          <a:xfrm>
            <a:off x="251520" y="692696"/>
            <a:ext cx="3913346" cy="4016216"/>
          </a:xfrm>
          <a:prstGeom prst="rect">
            <a:avLst/>
          </a:prstGeom>
        </p:spPr>
      </p:pic>
      <p:sp>
        <p:nvSpPr>
          <p:cNvPr id="4" name="橢圓 3">
            <a:extLst>
              <a:ext uri="{FF2B5EF4-FFF2-40B4-BE49-F238E27FC236}">
                <a16:creationId xmlns:a16="http://schemas.microsoft.com/office/drawing/2014/main" id="{EF92D72C-E580-969A-1875-2E293BFA47D7}"/>
              </a:ext>
            </a:extLst>
          </p:cNvPr>
          <p:cNvSpPr/>
          <p:nvPr/>
        </p:nvSpPr>
        <p:spPr>
          <a:xfrm>
            <a:off x="683568" y="4365104"/>
            <a:ext cx="1512168" cy="3438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A9F197E0-4323-0563-E797-26D1E22CC4A5}"/>
              </a:ext>
            </a:extLst>
          </p:cNvPr>
          <p:cNvSpPr/>
          <p:nvPr/>
        </p:nvSpPr>
        <p:spPr>
          <a:xfrm>
            <a:off x="611560" y="620688"/>
            <a:ext cx="1512168" cy="3438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BB8BB87A-0392-914D-FCAE-51C9D3135C6B}"/>
              </a:ext>
            </a:extLst>
          </p:cNvPr>
          <p:cNvPicPr>
            <a:picLocks noChangeAspect="1"/>
          </p:cNvPicPr>
          <p:nvPr/>
        </p:nvPicPr>
        <p:blipFill>
          <a:blip r:embed="rId3"/>
          <a:stretch>
            <a:fillRect/>
          </a:stretch>
        </p:blipFill>
        <p:spPr>
          <a:xfrm>
            <a:off x="4164866" y="1012701"/>
            <a:ext cx="4500563" cy="2200275"/>
          </a:xfrm>
          <a:prstGeom prst="rect">
            <a:avLst/>
          </a:prstGeom>
        </p:spPr>
      </p:pic>
      <p:sp>
        <p:nvSpPr>
          <p:cNvPr id="12" name="橢圓 11">
            <a:extLst>
              <a:ext uri="{FF2B5EF4-FFF2-40B4-BE49-F238E27FC236}">
                <a16:creationId xmlns:a16="http://schemas.microsoft.com/office/drawing/2014/main" id="{9747D046-3B13-031E-2A90-77E785722644}"/>
              </a:ext>
            </a:extLst>
          </p:cNvPr>
          <p:cNvSpPr/>
          <p:nvPr/>
        </p:nvSpPr>
        <p:spPr>
          <a:xfrm>
            <a:off x="4427984" y="2452861"/>
            <a:ext cx="3600400"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27EB3EBE-7E4E-8A25-4E4F-19EC85973BBC}"/>
              </a:ext>
            </a:extLst>
          </p:cNvPr>
          <p:cNvSpPr txBox="1"/>
          <p:nvPr/>
        </p:nvSpPr>
        <p:spPr>
          <a:xfrm>
            <a:off x="2297508" y="766859"/>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13" name="文字方塊 12">
            <a:extLst>
              <a:ext uri="{FF2B5EF4-FFF2-40B4-BE49-F238E27FC236}">
                <a16:creationId xmlns:a16="http://schemas.microsoft.com/office/drawing/2014/main" id="{B196FB73-0A53-B5A5-6C77-3B3E837EFE2F}"/>
              </a:ext>
            </a:extLst>
          </p:cNvPr>
          <p:cNvSpPr txBox="1"/>
          <p:nvPr/>
        </p:nvSpPr>
        <p:spPr>
          <a:xfrm>
            <a:off x="2195736" y="4365104"/>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14" name="文字方塊 13">
            <a:extLst>
              <a:ext uri="{FF2B5EF4-FFF2-40B4-BE49-F238E27FC236}">
                <a16:creationId xmlns:a16="http://schemas.microsoft.com/office/drawing/2014/main" id="{F18CA8F4-3128-DF9D-1935-60E7F862515E}"/>
              </a:ext>
            </a:extLst>
          </p:cNvPr>
          <p:cNvSpPr txBox="1"/>
          <p:nvPr/>
        </p:nvSpPr>
        <p:spPr>
          <a:xfrm>
            <a:off x="6415147" y="214306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15" name="文字方塊 14">
            <a:extLst>
              <a:ext uri="{FF2B5EF4-FFF2-40B4-BE49-F238E27FC236}">
                <a16:creationId xmlns:a16="http://schemas.microsoft.com/office/drawing/2014/main" id="{CCD1F780-A819-B004-109F-A4F039A55430}"/>
              </a:ext>
            </a:extLst>
          </p:cNvPr>
          <p:cNvSpPr txBox="1"/>
          <p:nvPr/>
        </p:nvSpPr>
        <p:spPr>
          <a:xfrm>
            <a:off x="345237" y="4771018"/>
            <a:ext cx="8753579" cy="1754326"/>
          </a:xfrm>
          <a:prstGeom prst="rect">
            <a:avLst/>
          </a:prstGeom>
          <a:noFill/>
        </p:spPr>
        <p:txBody>
          <a:bodyPr wrap="square">
            <a:spAutoFit/>
          </a:bodyPr>
          <a:lstStyle/>
          <a:p>
            <a:pPr algn="l"/>
            <a:r>
              <a:rPr lang="en-US" altLang="zh-TW" b="1" i="0" u="none" strike="noStrike" dirty="0" err="1">
                <a:solidFill>
                  <a:srgbClr val="222226"/>
                </a:solidFill>
                <a:effectLst/>
                <a:latin typeface="Microsoft YaHei" panose="020B0503020204020204" pitchFamily="34" charset="-122"/>
                <a:ea typeface="Microsoft YaHei" panose="020B0503020204020204" pitchFamily="34" charset="-122"/>
                <a:hlinkClick r:id="rId4"/>
              </a:rPr>
              <a:t>mosquitto</a:t>
            </a:r>
            <a:r>
              <a:rPr lang="zh-TW" altLang="en-US" b="1" i="0" u="none" strike="noStrike" dirty="0">
                <a:solidFill>
                  <a:srgbClr val="222226"/>
                </a:solidFill>
                <a:effectLst/>
                <a:latin typeface="Microsoft YaHei" panose="020B0503020204020204" pitchFamily="34" charset="-122"/>
                <a:ea typeface="Microsoft YaHei" panose="020B0503020204020204" pitchFamily="34" charset="-122"/>
                <a:hlinkClick r:id="rId4"/>
              </a:rPr>
              <a:t>常用指令</a:t>
            </a:r>
            <a:endParaRPr lang="zh-TW" altLang="en-US" b="0" i="0" dirty="0">
              <a:solidFill>
                <a:srgbClr val="333333"/>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kill -USR2 `</a:t>
            </a:r>
            <a:r>
              <a:rPr lang="en-US" altLang="zh-TW" b="0" i="0" dirty="0" err="1">
                <a:solidFill>
                  <a:srgbClr val="000000"/>
                </a:solidFill>
                <a:effectLst/>
                <a:latin typeface="Microsoft YaHei" panose="020B0503020204020204" pitchFamily="34" charset="-122"/>
                <a:ea typeface="Microsoft YaHei" panose="020B0503020204020204" pitchFamily="34" charset="-122"/>
              </a:rPr>
              <a:t>ps</a:t>
            </a:r>
            <a:r>
              <a:rPr lang="en-US" altLang="zh-TW" b="0" i="0" dirty="0">
                <a:solidFill>
                  <a:srgbClr val="000000"/>
                </a:solidFill>
                <a:effectLst/>
                <a:latin typeface="Microsoft YaHei" panose="020B0503020204020204" pitchFamily="34" charset="-122"/>
                <a:ea typeface="Microsoft YaHei" panose="020B0503020204020204" pitchFamily="34" charset="-122"/>
              </a:rPr>
              <a:t> -e | grep </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 |awk '{print $1}’`</a:t>
            </a:r>
            <a:endParaRPr lang="en-US" altLang="zh-TW" b="0" i="0" dirty="0">
              <a:solidFill>
                <a:srgbClr val="4D4D4D"/>
              </a:solidFill>
              <a:effectLst/>
              <a:latin typeface="Microsoft YaHei" panose="020B0503020204020204" pitchFamily="34" charset="-122"/>
              <a:ea typeface="Microsoft YaHei" panose="020B0503020204020204" pitchFamily="34" charset="-122"/>
            </a:endParaRPr>
          </a:p>
          <a:p>
            <a:pPr algn="l"/>
            <a:r>
              <a:rPr lang="zh-TW" altLang="en-US" b="0" i="0" dirty="0">
                <a:solidFill>
                  <a:srgbClr val="000000"/>
                </a:solidFill>
                <a:effectLst/>
                <a:latin typeface="Microsoft YaHei" panose="020B0503020204020204" pitchFamily="34" charset="-122"/>
                <a:ea typeface="Microsoft YaHei" panose="020B0503020204020204" pitchFamily="34" charset="-122"/>
              </a:rPr>
              <a:t>啟動：</a:t>
            </a:r>
            <a:endParaRPr lang="zh-TW" altLang="en-US" b="0" i="0" dirty="0">
              <a:solidFill>
                <a:srgbClr val="4D4D4D"/>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 -c /</a:t>
            </a:r>
            <a:r>
              <a:rPr lang="en-US" altLang="zh-TW" b="0" i="0" dirty="0" err="1">
                <a:solidFill>
                  <a:srgbClr val="000000"/>
                </a:solidFill>
                <a:effectLst/>
                <a:latin typeface="Microsoft YaHei" panose="020B0503020204020204" pitchFamily="34" charset="-122"/>
                <a:ea typeface="Microsoft YaHei" panose="020B0503020204020204" pitchFamily="34" charset="-122"/>
              </a:rPr>
              <a:t>etc</a:t>
            </a:r>
            <a:r>
              <a:rPr lang="en-US" altLang="zh-TW" b="0" i="0" dirty="0">
                <a:solidFill>
                  <a:srgbClr val="000000"/>
                </a:solidFill>
                <a:effectLst/>
                <a:latin typeface="Microsoft YaHei" panose="020B0503020204020204" pitchFamily="34" charset="-122"/>
                <a:ea typeface="Microsoft YaHei" panose="020B0503020204020204" pitchFamily="34" charset="-122"/>
              </a:rPr>
              <a:t>/</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mosquitto.conf</a:t>
            </a:r>
            <a:r>
              <a:rPr lang="en-US" altLang="zh-TW" b="0" i="0" dirty="0">
                <a:solidFill>
                  <a:srgbClr val="000000"/>
                </a:solidFill>
                <a:effectLst/>
                <a:latin typeface="Microsoft YaHei" panose="020B0503020204020204" pitchFamily="34" charset="-122"/>
                <a:ea typeface="Microsoft YaHei" panose="020B0503020204020204" pitchFamily="34" charset="-122"/>
              </a:rPr>
              <a:t>  -d -v</a:t>
            </a:r>
            <a:br>
              <a:rPr lang="en-US" altLang="zh-TW" b="0" i="0" dirty="0">
                <a:solidFill>
                  <a:srgbClr val="000000"/>
                </a:solidFill>
                <a:effectLst/>
                <a:latin typeface="Microsoft YaHei" panose="020B0503020204020204" pitchFamily="34" charset="-122"/>
                <a:ea typeface="Microsoft YaHei" panose="020B0503020204020204" pitchFamily="34" charset="-122"/>
              </a:rPr>
            </a:br>
            <a:r>
              <a:rPr lang="zh-TW" altLang="en-US" b="0" i="0" dirty="0">
                <a:solidFill>
                  <a:srgbClr val="000000"/>
                </a:solidFill>
                <a:effectLst/>
                <a:latin typeface="Microsoft YaHei" panose="020B0503020204020204" pitchFamily="34" charset="-122"/>
                <a:ea typeface="Microsoft YaHei" panose="020B0503020204020204" pitchFamily="34" charset="-122"/>
              </a:rPr>
              <a:t>查看</a:t>
            </a:r>
            <a:r>
              <a:rPr lang="en-US" altLang="zh-TW" b="0" i="0" dirty="0">
                <a:solidFill>
                  <a:srgbClr val="000000"/>
                </a:solidFill>
                <a:effectLst/>
                <a:latin typeface="Microsoft YaHei" panose="020B0503020204020204" pitchFamily="34" charset="-122"/>
                <a:ea typeface="Microsoft YaHei" panose="020B0503020204020204" pitchFamily="34" charset="-122"/>
              </a:rPr>
              <a:t>port</a:t>
            </a:r>
            <a:r>
              <a:rPr lang="zh-TW" altLang="en-US" b="0" i="0" dirty="0">
                <a:solidFill>
                  <a:srgbClr val="000000"/>
                </a:solidFill>
                <a:effectLst/>
                <a:latin typeface="Microsoft YaHei" panose="020B0503020204020204" pitchFamily="34" charset="-122"/>
                <a:ea typeface="Microsoft YaHei" panose="020B0503020204020204" pitchFamily="34" charset="-122"/>
              </a:rPr>
              <a:t>使用情形：</a:t>
            </a:r>
            <a:endParaRPr lang="zh-TW" altLang="en-US" b="0" i="0" dirty="0">
              <a:solidFill>
                <a:srgbClr val="4D4D4D"/>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netstat -</a:t>
            </a:r>
            <a:r>
              <a:rPr lang="en-US" altLang="zh-TW" b="0" i="0" dirty="0" err="1">
                <a:solidFill>
                  <a:srgbClr val="000000"/>
                </a:solidFill>
                <a:effectLst/>
                <a:latin typeface="Microsoft YaHei" panose="020B0503020204020204" pitchFamily="34" charset="-122"/>
                <a:ea typeface="Microsoft YaHei" panose="020B0503020204020204" pitchFamily="34" charset="-122"/>
              </a:rPr>
              <a:t>anpt</a:t>
            </a:r>
            <a:r>
              <a:rPr lang="en-US" altLang="zh-TW" b="0" i="0" dirty="0">
                <a:solidFill>
                  <a:srgbClr val="000000"/>
                </a:solidFill>
                <a:effectLst/>
                <a:latin typeface="Microsoft YaHei" panose="020B0503020204020204" pitchFamily="34" charset="-122"/>
                <a:ea typeface="Microsoft YaHei" panose="020B0503020204020204" pitchFamily="34" charset="-122"/>
              </a:rPr>
              <a:t> | grep 9001</a:t>
            </a:r>
            <a:endParaRPr lang="en-US" altLang="zh-TW" b="0" i="0" dirty="0">
              <a:solidFill>
                <a:srgbClr val="4D4D4D"/>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77388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C5C5DB7-0224-6912-332C-73045E2C26C4}"/>
              </a:ext>
            </a:extLst>
          </p:cNvPr>
          <p:cNvPicPr>
            <a:picLocks noChangeAspect="1"/>
          </p:cNvPicPr>
          <p:nvPr/>
        </p:nvPicPr>
        <p:blipFill>
          <a:blip r:embed="rId2"/>
          <a:stretch>
            <a:fillRect/>
          </a:stretch>
        </p:blipFill>
        <p:spPr>
          <a:xfrm>
            <a:off x="466725" y="1943100"/>
            <a:ext cx="8210550" cy="2971800"/>
          </a:xfrm>
          <a:prstGeom prst="rect">
            <a:avLst/>
          </a:prstGeom>
        </p:spPr>
      </p:pic>
    </p:spTree>
    <p:extLst>
      <p:ext uri="{BB962C8B-B14F-4D97-AF65-F5344CB8AC3E}">
        <p14:creationId xmlns:p14="http://schemas.microsoft.com/office/powerpoint/2010/main" val="2452359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2" name="文字方塊 31">
            <a:extLst>
              <a:ext uri="{FF2B5EF4-FFF2-40B4-BE49-F238E27FC236}">
                <a16:creationId xmlns:a16="http://schemas.microsoft.com/office/drawing/2014/main" id="{AE76DA4B-B702-207B-A4C0-4CC10C290286}"/>
              </a:ext>
            </a:extLst>
          </p:cNvPr>
          <p:cNvSpPr txBox="1"/>
          <p:nvPr/>
        </p:nvSpPr>
        <p:spPr>
          <a:xfrm>
            <a:off x="107504" y="908720"/>
            <a:ext cx="9036495" cy="5309146"/>
          </a:xfrm>
          <a:prstGeom prst="rect">
            <a:avLst/>
          </a:prstGeom>
          <a:noFill/>
        </p:spPr>
        <p:txBody>
          <a:bodyPr wrap="square">
            <a:spAutoFit/>
          </a:bodyPr>
          <a:lstStyle/>
          <a:p>
            <a:pPr>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dirty="0"/>
              <a:t>下載之後得到一個</a:t>
            </a:r>
            <a:r>
              <a:rPr lang="en-US" altLang="zh-TW" dirty="0"/>
              <a:t>zip</a:t>
            </a:r>
            <a:r>
              <a:rPr lang="zh-TW" altLang="en-US" dirty="0"/>
              <a:t>壓縮檔，解壓縮後是一個單純「</a:t>
            </a:r>
            <a:r>
              <a:rPr lang="en-US" altLang="zh-TW" dirty="0"/>
              <a:t>Apache24</a:t>
            </a:r>
            <a:r>
              <a:rPr lang="zh-TW" altLang="en-US" dirty="0"/>
              <a:t>」資料夾」</a:t>
            </a:r>
            <a:endParaRPr lang="en-US" altLang="zh-TW" dirty="0"/>
          </a:p>
          <a:p>
            <a:pPr>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以系統管理員身份</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在</a:t>
            </a:r>
            <a:r>
              <a:rPr lang="zh-TW" altLang="en-US" dirty="0">
                <a:solidFill>
                  <a:srgbClr val="000000"/>
                </a:solidFill>
                <a:latin typeface="arial" panose="020B0604020202020204" pitchFamily="34" charset="0"/>
              </a:rPr>
              <a:t>命令提示字元</a:t>
            </a:r>
            <a:r>
              <a:rPr lang="zh-TW" altLang="en-US" b="0" i="0" dirty="0">
                <a:solidFill>
                  <a:srgbClr val="000000"/>
                </a:solidFill>
                <a:effectLst/>
                <a:latin typeface="arial" panose="020B0604020202020204" pitchFamily="34" charset="0"/>
              </a:rPr>
              <a:t>按右鍵</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執行</a:t>
            </a:r>
            <a:r>
              <a:rPr lang="en-US" altLang="zh-TW" b="0" i="0" dirty="0">
                <a:solidFill>
                  <a:srgbClr val="000000"/>
                </a:solidFill>
                <a:effectLst/>
                <a:latin typeface="arial" panose="020B0604020202020204" pitchFamily="34" charset="0"/>
              </a:rPr>
              <a:t>windows</a:t>
            </a:r>
            <a:r>
              <a:rPr lang="zh-TW" altLang="en-US" b="0" i="0" dirty="0">
                <a:solidFill>
                  <a:srgbClr val="000000"/>
                </a:solidFill>
                <a:effectLst/>
                <a:latin typeface="arial" panose="020B0604020202020204" pitchFamily="34" charset="0"/>
              </a:rPr>
              <a:t>系統</a:t>
            </a:r>
            <a:r>
              <a:rPr lang="zh-TW" altLang="en-US" dirty="0">
                <a:solidFill>
                  <a:srgbClr val="000000"/>
                </a:solidFill>
                <a:latin typeface="arial" panose="020B0604020202020204" pitchFamily="34" charset="0"/>
              </a:rPr>
              <a:t>的</a:t>
            </a:r>
            <a:r>
              <a:rPr lang="zh-TW" altLang="en-US" b="0" i="0" dirty="0">
                <a:solidFill>
                  <a:srgbClr val="000000"/>
                </a:solidFill>
                <a:effectLst/>
                <a:latin typeface="arial" panose="020B0604020202020204" pitchFamily="34" charset="0"/>
              </a:rPr>
              <a:t>終端機程式</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前往</a:t>
            </a:r>
            <a:r>
              <a:rPr lang="en-US" altLang="zh-TW" b="0" i="0" dirty="0">
                <a:solidFill>
                  <a:srgbClr val="000000"/>
                </a:solidFill>
                <a:effectLst/>
                <a:latin typeface="arial" panose="020B0604020202020204" pitchFamily="34" charset="0"/>
              </a:rPr>
              <a:t>Apache</a:t>
            </a:r>
            <a:r>
              <a:rPr lang="zh-TW" altLang="en-US" b="0" i="0" dirty="0">
                <a:solidFill>
                  <a:srgbClr val="000000"/>
                </a:solidFill>
                <a:effectLst/>
                <a:latin typeface="arial" panose="020B0604020202020204" pitchFamily="34" charset="0"/>
              </a:rPr>
              <a:t>所在目錄，在</a:t>
            </a:r>
            <a:r>
              <a:rPr lang="en-US" altLang="zh-TW" b="0" i="0" dirty="0">
                <a:solidFill>
                  <a:srgbClr val="000000"/>
                </a:solidFill>
                <a:effectLst/>
                <a:latin typeface="arial" panose="020B0604020202020204" pitchFamily="34" charset="0"/>
              </a:rPr>
              <a:t>..\Apache24\bin</a:t>
            </a:r>
            <a:r>
              <a:rPr lang="zh-TW" altLang="en-US" b="0" i="0" dirty="0">
                <a:solidFill>
                  <a:srgbClr val="000000"/>
                </a:solidFill>
                <a:effectLst/>
                <a:latin typeface="arial" panose="020B0604020202020204" pitchFamily="34" charset="0"/>
              </a:rPr>
              <a:t>目錄下</a:t>
            </a:r>
            <a:r>
              <a:rPr lang="zh-TW" altLang="en-US" b="0" i="0" dirty="0">
                <a:solidFill>
                  <a:srgbClr val="000000"/>
                </a:solidFill>
                <a:effectLst/>
                <a:latin typeface="PMingLiU" panose="02020500000000000000" pitchFamily="18" charset="-120"/>
                <a:ea typeface="PMingLiU" panose="02020500000000000000" pitchFamily="18" charset="-120"/>
              </a:rPr>
              <a:t>，</a:t>
            </a:r>
            <a:r>
              <a:rPr lang="zh-TW" altLang="en-US" b="0" i="0" dirty="0">
                <a:solidFill>
                  <a:srgbClr val="000000"/>
                </a:solidFill>
                <a:effectLst/>
                <a:latin typeface="arial" panose="020B0604020202020204" pitchFamily="34" charset="0"/>
              </a:rPr>
              <a:t>輸入</a:t>
            </a:r>
            <a:r>
              <a:rPr lang="en-US" altLang="zh-TW" b="0" i="0" dirty="0" err="1">
                <a:solidFill>
                  <a:srgbClr val="000000"/>
                </a:solidFill>
                <a:effectLst/>
                <a:latin typeface="arial" panose="020B0604020202020204" pitchFamily="34" charset="0"/>
              </a:rPr>
              <a:t>apache</a:t>
            </a:r>
            <a:r>
              <a:rPr lang="zh-TW" altLang="en-US" b="0" i="0" dirty="0">
                <a:solidFill>
                  <a:srgbClr val="000000"/>
                </a:solidFill>
                <a:effectLst/>
                <a:latin typeface="arial" panose="020B0604020202020204" pitchFamily="34" charset="0"/>
              </a:rPr>
              <a:t>安裝命令：</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b="0" i="0" dirty="0">
                <a:solidFill>
                  <a:srgbClr val="000000"/>
                </a:solidFill>
                <a:effectLst/>
                <a:latin typeface="arial" panose="020B0604020202020204" pitchFamily="34" charset="0"/>
              </a:rPr>
              <a:t>  「</a:t>
            </a:r>
            <a:r>
              <a:rPr lang="en-US" altLang="zh-TW" b="0" i="0" dirty="0">
                <a:solidFill>
                  <a:srgbClr val="000000"/>
                </a:solidFill>
                <a:effectLst/>
                <a:latin typeface="arial" panose="020B0604020202020204" pitchFamily="34" charset="0"/>
              </a:rPr>
              <a:t>httpd.exe -k install</a:t>
            </a:r>
            <a:r>
              <a:rPr lang="zh-TW" altLang="en-US"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 </a:t>
            </a:r>
            <a:r>
              <a:rPr lang="en-US" altLang="zh-TW" b="0" i="0" dirty="0" err="1">
                <a:solidFill>
                  <a:srgbClr val="000000"/>
                </a:solidFill>
                <a:effectLst/>
                <a:latin typeface="arial" panose="020B0604020202020204" pitchFamily="34" charset="0"/>
              </a:rPr>
              <a:t>Aapache</a:t>
            </a:r>
            <a:r>
              <a:rPr lang="zh-TW" altLang="en-US" b="0" i="0" dirty="0">
                <a:solidFill>
                  <a:srgbClr val="000000"/>
                </a:solidFill>
                <a:effectLst/>
                <a:latin typeface="arial" panose="020B0604020202020204" pitchFamily="34" charset="0"/>
              </a:rPr>
              <a:t>安裝</a:t>
            </a:r>
            <a:r>
              <a:rPr lang="zh-TW" altLang="en-US" dirty="0">
                <a:solidFill>
                  <a:srgbClr val="000000"/>
                </a:solidFill>
                <a:latin typeface="arial" panose="020B0604020202020204" pitchFamily="34" charset="0"/>
              </a:rPr>
              <a:t>後</a:t>
            </a:r>
            <a:r>
              <a:rPr lang="zh-TW" altLang="en-US" b="0" i="0" dirty="0">
                <a:solidFill>
                  <a:srgbClr val="000000"/>
                </a:solidFill>
                <a:effectLst/>
                <a:latin typeface="arial" panose="020B0604020202020204" pitchFamily="34" charset="0"/>
              </a:rPr>
              <a:t>，修改</a:t>
            </a:r>
            <a:r>
              <a:rPr lang="en-US" altLang="zh-TW" b="0" i="0" dirty="0">
                <a:solidFill>
                  <a:srgbClr val="000000"/>
                </a:solidFill>
                <a:effectLst/>
                <a:latin typeface="arial" panose="020B0604020202020204" pitchFamily="34" charset="0"/>
              </a:rPr>
              <a:t>windows</a:t>
            </a:r>
            <a:r>
              <a:rPr lang="zh-TW" altLang="en-US" b="0" i="0" dirty="0">
                <a:solidFill>
                  <a:srgbClr val="000000"/>
                </a:solidFill>
                <a:effectLst/>
                <a:latin typeface="arial" panose="020B0604020202020204" pitchFamily="34" charset="0"/>
              </a:rPr>
              <a:t>防火牆為「允許存取」</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將原本的 </a:t>
            </a:r>
            <a:r>
              <a:rPr lang="en-US" altLang="zh-TW" b="0" i="0" dirty="0">
                <a:solidFill>
                  <a:srgbClr val="000000"/>
                </a:solidFill>
                <a:effectLst/>
                <a:latin typeface="arial" panose="020B0604020202020204" pitchFamily="34" charset="0"/>
              </a:rPr>
              <a:t>80 Port </a:t>
            </a:r>
            <a:r>
              <a:rPr lang="zh-TW" altLang="en-US" b="0" i="0" dirty="0">
                <a:solidFill>
                  <a:srgbClr val="000000"/>
                </a:solidFill>
                <a:effectLst/>
                <a:latin typeface="arial" panose="020B0604020202020204" pitchFamily="34" charset="0"/>
              </a:rPr>
              <a:t>更改成 </a:t>
            </a:r>
            <a:r>
              <a:rPr lang="en-US" altLang="zh-TW" b="0" i="0" dirty="0">
                <a:solidFill>
                  <a:srgbClr val="000000"/>
                </a:solidFill>
                <a:effectLst/>
                <a:latin typeface="arial" panose="020B0604020202020204" pitchFamily="34" charset="0"/>
              </a:rPr>
              <a:t>8060 Port (</a:t>
            </a:r>
            <a:r>
              <a:rPr lang="zh-TW" altLang="en-US" b="0" i="0" dirty="0">
                <a:solidFill>
                  <a:srgbClr val="000000"/>
                </a:solidFill>
                <a:effectLst/>
                <a:latin typeface="arial" panose="020B0604020202020204" pitchFamily="34" charset="0"/>
              </a:rPr>
              <a:t>例如</a:t>
            </a:r>
            <a:r>
              <a:rPr lang="en-US" altLang="zh-TW" b="0" i="0" dirty="0">
                <a:solidFill>
                  <a:srgbClr val="000000"/>
                </a:solidFill>
                <a:effectLst/>
                <a:latin typeface="arial" panose="020B0604020202020204" pitchFamily="34" charset="0"/>
              </a:rPr>
              <a:t>)</a:t>
            </a:r>
          </a:p>
          <a:p>
            <a:pPr algn="l">
              <a:spcBef>
                <a:spcPts val="600"/>
              </a:spcBef>
              <a:spcAft>
                <a:spcPts val="600"/>
              </a:spcAft>
            </a:pPr>
            <a:r>
              <a:rPr lang="zh-TW" altLang="en-US" b="0" i="0" dirty="0">
                <a:solidFill>
                  <a:srgbClr val="000000"/>
                </a:solidFill>
                <a:effectLst/>
                <a:latin typeface="arial" panose="020B0604020202020204" pitchFamily="34" charset="0"/>
              </a:rPr>
              <a:t>  方式</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修改 </a:t>
            </a:r>
            <a:r>
              <a:rPr lang="en-US" altLang="zh-TW" b="0" i="0" dirty="0">
                <a:solidFill>
                  <a:srgbClr val="000000"/>
                </a:solidFill>
                <a:effectLst/>
                <a:latin typeface="arial" panose="020B0604020202020204" pitchFamily="34" charset="0"/>
              </a:rPr>
              <a:t>Apache </a:t>
            </a:r>
            <a:r>
              <a:rPr lang="zh-TW" altLang="en-US" b="0" i="0" dirty="0">
                <a:solidFill>
                  <a:srgbClr val="000000"/>
                </a:solidFill>
                <a:effectLst/>
                <a:latin typeface="arial" panose="020B0604020202020204" pitchFamily="34" charset="0"/>
              </a:rPr>
              <a:t>下</a:t>
            </a:r>
            <a:r>
              <a:rPr lang="en-US" altLang="zh-TW" b="0" i="0" dirty="0">
                <a:solidFill>
                  <a:srgbClr val="000000"/>
                </a:solidFill>
                <a:effectLst/>
                <a:latin typeface="arial" panose="020B0604020202020204" pitchFamily="34" charset="0"/>
              </a:rPr>
              <a:t>conf</a:t>
            </a:r>
            <a:r>
              <a:rPr lang="zh-TW" altLang="en-US" b="0" i="0" dirty="0">
                <a:solidFill>
                  <a:srgbClr val="000000"/>
                </a:solidFill>
                <a:effectLst/>
                <a:latin typeface="arial" panose="020B0604020202020204" pitchFamily="34" charset="0"/>
              </a:rPr>
              <a:t>目錄的 </a:t>
            </a:r>
            <a:r>
              <a:rPr lang="en-US" altLang="zh-TW" b="0" i="0" dirty="0" err="1">
                <a:solidFill>
                  <a:srgbClr val="000000"/>
                </a:solidFill>
                <a:effectLst/>
                <a:latin typeface="arial" panose="020B0604020202020204" pitchFamily="34" charset="0"/>
              </a:rPr>
              <a:t>httpd.conf</a:t>
            </a:r>
            <a:r>
              <a:rPr lang="en-US" altLang="zh-TW" b="0" i="0" dirty="0">
                <a:solidFill>
                  <a:srgbClr val="000000"/>
                </a:solidFill>
                <a:effectLst/>
                <a:latin typeface="arial" panose="020B0604020202020204" pitchFamily="34" charset="0"/>
              </a:rPr>
              <a:t> </a:t>
            </a:r>
            <a:r>
              <a:rPr lang="zh-TW" altLang="en-US" b="0" i="0" dirty="0">
                <a:solidFill>
                  <a:srgbClr val="000000"/>
                </a:solidFill>
                <a:effectLst/>
                <a:latin typeface="arial" panose="020B0604020202020204" pitchFamily="34" charset="0"/>
              </a:rPr>
              <a:t>的檔案內容。</a:t>
            </a:r>
            <a:endParaRPr lang="en-US" altLang="zh-TW"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kumimoji="0" lang="en-US" altLang="zh-TW" sz="1800" b="0" i="0" u="none" strike="noStrike" cap="none" normalizeH="0" baseline="0" dirty="0">
                <a:ln>
                  <a:noFill/>
                </a:ln>
                <a:solidFill>
                  <a:srgbClr val="232629"/>
                </a:solidFill>
                <a:effectLst/>
                <a:latin typeface="Arial Unicode MS"/>
                <a:ea typeface="var(--ff-mono)"/>
              </a:rPr>
              <a:t>	</a:t>
            </a:r>
            <a:r>
              <a:rPr lang="zh-TW" altLang="zh-TW" dirty="0">
                <a:solidFill>
                  <a:srgbClr val="000000"/>
                </a:solidFill>
                <a:latin typeface="arial" panose="020B0604020202020204" pitchFamily="34" charset="0"/>
              </a:rPr>
              <a:t>Listen 80</a:t>
            </a:r>
            <a:r>
              <a:rPr lang="en-US" altLang="zh-TW" dirty="0">
                <a:solidFill>
                  <a:srgbClr val="000000"/>
                </a:solidFill>
                <a:latin typeface="arial" panose="020B0604020202020204" pitchFamily="34" charset="0"/>
              </a:rPr>
              <a:t>  -&gt; </a:t>
            </a:r>
            <a:r>
              <a:rPr lang="en-US" altLang="zh-TW" dirty="0">
                <a:solidFill>
                  <a:srgbClr val="FF0000"/>
                </a:solidFill>
                <a:highlight>
                  <a:srgbClr val="FFFF00"/>
                </a:highlight>
                <a:latin typeface="arial" panose="020B0604020202020204" pitchFamily="34" charset="0"/>
              </a:rPr>
              <a:t>8060</a:t>
            </a:r>
            <a:r>
              <a:rPr lang="en-US" altLang="zh-TW" dirty="0">
                <a:solidFill>
                  <a:srgbClr val="000000"/>
                </a:solidFill>
                <a:latin typeface="arial" panose="020B0604020202020204" pitchFamily="34" charset="0"/>
              </a:rPr>
              <a:t>	</a:t>
            </a:r>
            <a:endParaRPr lang="zh-TW" altLang="zh-TW" dirty="0">
              <a:solidFill>
                <a:srgbClr val="000000"/>
              </a:solidFill>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lang="en-US" altLang="zh-TW" dirty="0">
                <a:solidFill>
                  <a:srgbClr val="000000"/>
                </a:solidFill>
                <a:latin typeface="arial" panose="020B0604020202020204" pitchFamily="34" charset="0"/>
              </a:rPr>
              <a:t>	</a:t>
            </a:r>
            <a:r>
              <a:rPr lang="zh-TW" altLang="zh-TW" dirty="0">
                <a:solidFill>
                  <a:srgbClr val="000000"/>
                </a:solidFill>
                <a:latin typeface="arial" panose="020B0604020202020204" pitchFamily="34" charset="0"/>
              </a:rPr>
              <a:t>ServerName localhost:80</a:t>
            </a:r>
            <a:r>
              <a:rPr lang="en-US" altLang="zh-TW" dirty="0">
                <a:solidFill>
                  <a:srgbClr val="000000"/>
                </a:solidFill>
                <a:latin typeface="arial" panose="020B0604020202020204" pitchFamily="34" charset="0"/>
              </a:rPr>
              <a:t> -&gt;</a:t>
            </a:r>
            <a:r>
              <a:rPr lang="en-US" altLang="zh-TW" dirty="0">
                <a:solidFill>
                  <a:srgbClr val="FF0000"/>
                </a:solidFill>
                <a:highlight>
                  <a:srgbClr val="FFFF00"/>
                </a:highlight>
                <a:latin typeface="arial" panose="020B0604020202020204" pitchFamily="34" charset="0"/>
              </a:rPr>
              <a:t>8060</a:t>
            </a:r>
          </a:p>
          <a:p>
            <a:pPr eaLnBrk="0" fontAlgn="base" hangingPunct="0">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將</a:t>
            </a:r>
            <a:r>
              <a:rPr lang="en-US" altLang="zh-TW" b="0" i="0" dirty="0">
                <a:solidFill>
                  <a:srgbClr val="000000"/>
                </a:solidFill>
                <a:effectLst/>
                <a:latin typeface="arial" panose="020B0604020202020204" pitchFamily="34" charset="0"/>
              </a:rPr>
              <a:t>web page</a:t>
            </a:r>
            <a:r>
              <a:rPr lang="zh-TW" altLang="en-US" b="0" i="0" dirty="0">
                <a:solidFill>
                  <a:srgbClr val="000000"/>
                </a:solidFill>
                <a:effectLst/>
                <a:latin typeface="arial" panose="020B0604020202020204" pitchFamily="34" charset="0"/>
              </a:rPr>
              <a:t>檔案</a:t>
            </a:r>
            <a:r>
              <a:rPr lang="en-US" altLang="zh-TW" b="0" i="0" dirty="0">
                <a:solidFill>
                  <a:srgbClr val="000000"/>
                </a:solidFill>
                <a:effectLst/>
                <a:latin typeface="arial" panose="020B0604020202020204" pitchFamily="34" charset="0"/>
              </a:rPr>
              <a:t>(</a:t>
            </a:r>
            <a:r>
              <a:rPr lang="en-US" altLang="zh-TW" b="0" i="0" dirty="0" err="1">
                <a:solidFill>
                  <a:srgbClr val="000000"/>
                </a:solidFill>
                <a:effectLst/>
                <a:latin typeface="arial" panose="020B0604020202020204" pitchFamily="34" charset="0"/>
              </a:rPr>
              <a:t>npm</a:t>
            </a:r>
            <a:r>
              <a:rPr lang="en-US" altLang="zh-TW" b="0" i="0" dirty="0">
                <a:solidFill>
                  <a:srgbClr val="000000"/>
                </a:solidFill>
                <a:effectLst/>
                <a:latin typeface="arial" panose="020B0604020202020204" pitchFamily="34" charset="0"/>
              </a:rPr>
              <a:t> run build</a:t>
            </a:r>
            <a:r>
              <a:rPr lang="zh-TW" altLang="en-US" b="0" i="0" dirty="0">
                <a:solidFill>
                  <a:srgbClr val="000000"/>
                </a:solidFill>
                <a:effectLst/>
                <a:latin typeface="arial" panose="020B0604020202020204" pitchFamily="34" charset="0"/>
              </a:rPr>
              <a:t>所產生的</a:t>
            </a:r>
            <a:r>
              <a:rPr lang="en-US" altLang="zh-TW" b="0" i="0" dirty="0" err="1">
                <a:solidFill>
                  <a:srgbClr val="000000"/>
                </a:solidFill>
                <a:effectLst/>
                <a:latin typeface="arial" panose="020B0604020202020204" pitchFamily="34" charset="0"/>
              </a:rPr>
              <a:t>dist</a:t>
            </a:r>
            <a:r>
              <a:rPr lang="zh-TW" altLang="en-US" b="0" i="0" dirty="0">
                <a:solidFill>
                  <a:srgbClr val="000000"/>
                </a:solidFill>
                <a:effectLst/>
                <a:latin typeface="arial" panose="020B0604020202020204" pitchFamily="34" charset="0"/>
              </a:rPr>
              <a:t>目錄內</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放入</a:t>
            </a:r>
            <a:r>
              <a:rPr lang="en-US" altLang="zh-TW" b="0" i="0" dirty="0">
                <a:solidFill>
                  <a:srgbClr val="000000"/>
                </a:solidFill>
                <a:effectLst/>
                <a:latin typeface="arial" panose="020B0604020202020204" pitchFamily="34" charset="0"/>
              </a:rPr>
              <a:t>Apache </a:t>
            </a:r>
            <a:r>
              <a:rPr lang="zh-TW" altLang="en-US" b="0" i="0" dirty="0">
                <a:solidFill>
                  <a:srgbClr val="000000"/>
                </a:solidFill>
                <a:effectLst/>
                <a:latin typeface="arial" panose="020B0604020202020204" pitchFamily="34" charset="0"/>
              </a:rPr>
              <a:t>下</a:t>
            </a:r>
            <a:r>
              <a:rPr lang="en-US" altLang="zh-TW" b="0" i="0" dirty="0" err="1">
                <a:solidFill>
                  <a:srgbClr val="000000"/>
                </a:solidFill>
                <a:effectLst/>
                <a:latin typeface="arial" panose="020B0604020202020204" pitchFamily="34" charset="0"/>
              </a:rPr>
              <a:t>htdocs</a:t>
            </a:r>
            <a:r>
              <a:rPr lang="zh-TW" altLang="en-US" b="0" i="0" dirty="0">
                <a:solidFill>
                  <a:srgbClr val="000000"/>
                </a:solidFill>
                <a:effectLst/>
                <a:latin typeface="arial" panose="020B0604020202020204" pitchFamily="34" charset="0"/>
              </a:rPr>
              <a:t>目錄</a:t>
            </a:r>
            <a:endParaRPr lang="en-US" altLang="zh-TW" b="0" i="0" dirty="0">
              <a:solidFill>
                <a:srgbClr val="000000"/>
              </a:solidFill>
              <a:effectLst/>
              <a:latin typeface="arial" panose="020B0604020202020204" pitchFamily="34" charset="0"/>
            </a:endParaRPr>
          </a:p>
          <a:p>
            <a:pPr eaLnBrk="0" fontAlgn="base" hangingPunct="0">
              <a:spcBef>
                <a:spcPts val="600"/>
              </a:spcBef>
              <a:spcAft>
                <a:spcPts val="600"/>
              </a:spcAft>
            </a:pPr>
            <a:r>
              <a:rPr lang="en-US" altLang="zh-TW" dirty="0">
                <a:solidFill>
                  <a:srgbClr val="000000"/>
                </a:solidFill>
                <a:latin typeface="arial" panose="020B0604020202020204" pitchFamily="34" charset="0"/>
              </a:rPr>
              <a:t>Web page</a:t>
            </a:r>
            <a:r>
              <a:rPr lang="zh-TW" altLang="en-US" dirty="0">
                <a:solidFill>
                  <a:srgbClr val="000000"/>
                </a:solidFill>
                <a:latin typeface="arial" panose="020B0604020202020204" pitchFamily="34" charset="0"/>
              </a:rPr>
              <a:t>的主目錄要與</a:t>
            </a:r>
            <a:r>
              <a:rPr lang="en-US" altLang="zh-TW" dirty="0">
                <a:solidFill>
                  <a:srgbClr val="000000"/>
                </a:solidFill>
                <a:latin typeface="arial" panose="020B0604020202020204" pitchFamily="34" charset="0"/>
              </a:rPr>
              <a:t>router base directory</a:t>
            </a:r>
            <a:r>
              <a:rPr lang="zh-TW" altLang="en-US" dirty="0">
                <a:solidFill>
                  <a:srgbClr val="000000"/>
                </a:solidFill>
                <a:latin typeface="arial" panose="020B0604020202020204" pitchFamily="34" charset="0"/>
              </a:rPr>
              <a:t>設定相同</a:t>
            </a:r>
            <a:endParaRPr lang="en-US" altLang="zh-TW"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dirty="0">
              <a:solidFill>
                <a:srgbClr val="FF0000"/>
              </a:solidFill>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zh-TW" altLang="en-US" dirty="0">
              <a:solidFill>
                <a:srgbClr val="FF0000"/>
              </a:solidFill>
              <a:highlight>
                <a:srgbClr val="FFFF00"/>
              </a:highlight>
              <a:latin typeface="arial" panose="020B0604020202020204" pitchFamily="34" charset="0"/>
            </a:endParaRPr>
          </a:p>
        </p:txBody>
      </p:sp>
    </p:spTree>
    <p:extLst>
      <p:ext uri="{BB962C8B-B14F-4D97-AF65-F5344CB8AC3E}">
        <p14:creationId xmlns:p14="http://schemas.microsoft.com/office/powerpoint/2010/main" val="2127457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8E3E262-DB1C-5B1C-C3C6-F98244F560E4}"/>
              </a:ext>
            </a:extLst>
          </p:cNvPr>
          <p:cNvPicPr>
            <a:picLocks noChangeAspect="1"/>
          </p:cNvPicPr>
          <p:nvPr/>
        </p:nvPicPr>
        <p:blipFill>
          <a:blip r:embed="rId2"/>
          <a:stretch>
            <a:fillRect/>
          </a:stretch>
        </p:blipFill>
        <p:spPr>
          <a:xfrm>
            <a:off x="863918" y="645048"/>
            <a:ext cx="7154418" cy="5506403"/>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110368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36D246B0-8173-4DE6-01B1-7F9E4D05E082}"/>
              </a:ext>
            </a:extLst>
          </p:cNvPr>
          <p:cNvSpPr txBox="1"/>
          <p:nvPr/>
        </p:nvSpPr>
        <p:spPr>
          <a:xfrm>
            <a:off x="0" y="836712"/>
            <a:ext cx="9143999" cy="5632311"/>
          </a:xfrm>
          <a:prstGeom prst="rect">
            <a:avLst/>
          </a:prstGeom>
          <a:noFill/>
        </p:spPr>
        <p:txBody>
          <a:bodyPr wrap="square">
            <a:spAutoFit/>
          </a:bodyPr>
          <a:lstStyle/>
          <a:p>
            <a:pPr algn="l" latinLnBrk="1"/>
            <a:r>
              <a:rPr lang="en-US" altLang="zh-TW" b="0" i="0" dirty="0" err="1">
                <a:solidFill>
                  <a:srgbClr val="262626"/>
                </a:solidFill>
                <a:effectLst/>
                <a:latin typeface="ui-sans-serif"/>
              </a:rPr>
              <a:t>mosquitto.conf</a:t>
            </a:r>
            <a:r>
              <a:rPr lang="zh-TW" altLang="en-US" b="0" i="0" dirty="0">
                <a:solidFill>
                  <a:srgbClr val="262626"/>
                </a:solidFill>
                <a:effectLst/>
                <a:latin typeface="ui-sans-serif"/>
              </a:rPr>
              <a:t>檔案</a:t>
            </a:r>
            <a:r>
              <a:rPr lang="en-US" altLang="zh-TW" b="0" i="0" dirty="0">
                <a:solidFill>
                  <a:srgbClr val="262626"/>
                </a:solidFill>
                <a:effectLst/>
                <a:latin typeface="ui-sans-serif"/>
              </a:rPr>
              <a:t>:</a:t>
            </a:r>
            <a:endParaRPr lang="zh-TW" altLang="en-US" b="0" i="0" dirty="0">
              <a:solidFill>
                <a:srgbClr val="262626"/>
              </a:solidFill>
              <a:effectLst/>
              <a:latin typeface="ui-sans-serif"/>
            </a:endParaRPr>
          </a:p>
          <a:p>
            <a:pPr algn="l" latinLnBrk="1"/>
            <a:r>
              <a:rPr lang="en-US" altLang="zh-TW" b="0" i="0" dirty="0">
                <a:solidFill>
                  <a:srgbClr val="262626"/>
                </a:solidFill>
                <a:effectLst/>
                <a:latin typeface="ui-sans-serif"/>
              </a:rPr>
              <a:t>1</a:t>
            </a:r>
            <a:r>
              <a:rPr lang="zh-TW" altLang="en-US" b="0" i="0" dirty="0">
                <a:solidFill>
                  <a:srgbClr val="262626"/>
                </a:solidFill>
                <a:effectLst/>
                <a:latin typeface="ui-sans-serif"/>
              </a:rPr>
              <a:t>、</a:t>
            </a:r>
            <a:r>
              <a:rPr lang="en-US" altLang="zh-TW" b="0" i="0" dirty="0">
                <a:solidFill>
                  <a:srgbClr val="262626"/>
                </a:solidFill>
                <a:effectLst/>
                <a:latin typeface="ui-sans-serif"/>
              </a:rPr>
              <a:t>#listener</a:t>
            </a:r>
            <a:r>
              <a:rPr lang="zh-TW" altLang="en-US" b="0" i="0" dirty="0">
                <a:solidFill>
                  <a:srgbClr val="262626"/>
                </a:solidFill>
                <a:effectLst/>
                <a:latin typeface="ui-sans-serif"/>
              </a:rPr>
              <a:t>修改為</a:t>
            </a:r>
            <a:r>
              <a:rPr lang="en-US" altLang="zh-TW" b="0" i="0" dirty="0">
                <a:solidFill>
                  <a:srgbClr val="262626"/>
                </a:solidFill>
                <a:effectLst/>
                <a:latin typeface="ui-sans-serif"/>
              </a:rPr>
              <a:t>listener 1883 0.0.0.0</a:t>
            </a:r>
            <a:r>
              <a:rPr lang="zh-TW" altLang="en-US" b="0" i="0" dirty="0">
                <a:solidFill>
                  <a:srgbClr val="262626"/>
                </a:solidFill>
                <a:effectLst/>
                <a:latin typeface="ui-sans-serif"/>
              </a:rPr>
              <a:t>，表示監聽的端口号為</a:t>
            </a:r>
            <a:r>
              <a:rPr lang="en-US" altLang="zh-TW" b="0" i="0" dirty="0">
                <a:solidFill>
                  <a:srgbClr val="262626"/>
                </a:solidFill>
                <a:effectLst/>
                <a:latin typeface="ui-sans-serif"/>
              </a:rPr>
              <a:t>1883</a:t>
            </a:r>
            <a:r>
              <a:rPr lang="zh-TW" altLang="en-US" b="0" i="0" dirty="0">
                <a:solidFill>
                  <a:srgbClr val="262626"/>
                </a:solidFill>
                <a:effectLst/>
                <a:latin typeface="ui-sans-serif"/>
              </a:rPr>
              <a:t>。</a:t>
            </a:r>
          </a:p>
          <a:p>
            <a:pPr algn="l" latinLnBrk="1"/>
            <a:r>
              <a:rPr lang="en-US" altLang="zh-TW" b="0" i="0" dirty="0">
                <a:solidFill>
                  <a:srgbClr val="262626"/>
                </a:solidFill>
                <a:effectLst/>
                <a:latin typeface="ui-sans-serif"/>
              </a:rPr>
              <a:t>2</a:t>
            </a:r>
            <a:r>
              <a:rPr lang="zh-TW" altLang="en-US" b="0" i="0" dirty="0">
                <a:solidFill>
                  <a:srgbClr val="262626"/>
                </a:solidFill>
                <a:effectLst/>
                <a:latin typeface="ui-sans-serif"/>
              </a:rPr>
              <a:t>、</a:t>
            </a:r>
            <a:r>
              <a:rPr lang="en-US" altLang="zh-TW" b="0" i="0" dirty="0" err="1">
                <a:solidFill>
                  <a:srgbClr val="262626"/>
                </a:solidFill>
                <a:effectLst/>
                <a:latin typeface="ui-sans-serif"/>
              </a:rPr>
              <a:t>allow_anonymous</a:t>
            </a:r>
            <a:r>
              <a:rPr lang="en-US" altLang="zh-TW" b="0" i="0" dirty="0">
                <a:solidFill>
                  <a:srgbClr val="262626"/>
                </a:solidFill>
                <a:effectLst/>
                <a:latin typeface="ui-sans-serif"/>
              </a:rPr>
              <a:t> </a:t>
            </a:r>
            <a:r>
              <a:rPr lang="zh-TW" altLang="en-US" b="0" i="0" dirty="0">
                <a:solidFill>
                  <a:srgbClr val="262626"/>
                </a:solidFill>
                <a:effectLst/>
                <a:latin typeface="ui-sans-serif"/>
              </a:rPr>
              <a:t>設為</a:t>
            </a:r>
            <a:r>
              <a:rPr lang="en-US" altLang="zh-TW" b="0" i="0" dirty="0">
                <a:solidFill>
                  <a:srgbClr val="262626"/>
                </a:solidFill>
                <a:effectLst/>
                <a:latin typeface="ui-sans-serif"/>
              </a:rPr>
              <a:t>false</a:t>
            </a:r>
            <a:r>
              <a:rPr lang="zh-TW" altLang="en-US" b="0" i="0" dirty="0">
                <a:solidFill>
                  <a:srgbClr val="262626"/>
                </a:solidFill>
                <a:effectLst/>
                <a:latin typeface="ui-sans-serif"/>
              </a:rPr>
              <a:t>，表示不允許匿名登入，如果允許匿名登入，則將</a:t>
            </a:r>
            <a:endParaRPr lang="en-US" altLang="zh-TW" b="0" i="0" dirty="0">
              <a:solidFill>
                <a:srgbClr val="262626"/>
              </a:solidFill>
              <a:effectLst/>
              <a:latin typeface="ui-sans-serif"/>
            </a:endParaRPr>
          </a:p>
          <a:p>
            <a:pPr algn="l" latinLnBrk="1"/>
            <a:r>
              <a:rPr lang="en-US" altLang="zh-TW" b="0" i="0" dirty="0">
                <a:solidFill>
                  <a:srgbClr val="262626"/>
                </a:solidFill>
                <a:effectLst/>
                <a:latin typeface="ui-sans-serif"/>
              </a:rPr>
              <a:t>      </a:t>
            </a:r>
            <a:r>
              <a:rPr lang="en-US" altLang="zh-TW" b="0" i="0" dirty="0" err="1">
                <a:solidFill>
                  <a:srgbClr val="262626"/>
                </a:solidFill>
                <a:effectLst/>
                <a:latin typeface="ui-sans-serif"/>
              </a:rPr>
              <a:t>allow_anonymous</a:t>
            </a:r>
            <a:r>
              <a:rPr lang="en-US" altLang="zh-TW" b="0" i="0" dirty="0">
                <a:solidFill>
                  <a:srgbClr val="262626"/>
                </a:solidFill>
                <a:effectLst/>
                <a:latin typeface="ui-sans-serif"/>
              </a:rPr>
              <a:t> </a:t>
            </a:r>
            <a:r>
              <a:rPr lang="zh-TW" altLang="en-US" b="0" i="0" dirty="0">
                <a:solidFill>
                  <a:srgbClr val="262626"/>
                </a:solidFill>
                <a:effectLst/>
                <a:latin typeface="ui-sans-serif"/>
              </a:rPr>
              <a:t>設為</a:t>
            </a:r>
            <a:r>
              <a:rPr lang="en-US" altLang="zh-TW" b="0" i="0" dirty="0">
                <a:solidFill>
                  <a:srgbClr val="262626"/>
                </a:solidFill>
                <a:effectLst/>
                <a:latin typeface="ui-sans-serif"/>
              </a:rPr>
              <a:t>true</a:t>
            </a:r>
            <a:r>
              <a:rPr lang="zh-TW" altLang="en-US" b="0" i="0" dirty="0">
                <a:solidFill>
                  <a:srgbClr val="262626"/>
                </a:solidFill>
                <a:effectLst/>
                <a:latin typeface="ui-sans-serif"/>
              </a:rPr>
              <a:t>。</a:t>
            </a:r>
          </a:p>
          <a:p>
            <a:pPr algn="l" latinLnBrk="1"/>
            <a:r>
              <a:rPr lang="en-US" altLang="zh-TW" b="0" i="0" dirty="0">
                <a:solidFill>
                  <a:srgbClr val="262626"/>
                </a:solidFill>
                <a:effectLst/>
                <a:latin typeface="ui-sans-serif"/>
              </a:rPr>
              <a:t>3</a:t>
            </a:r>
            <a:r>
              <a:rPr lang="zh-TW" altLang="en-US" b="0" i="0" dirty="0">
                <a:solidFill>
                  <a:srgbClr val="262626"/>
                </a:solidFill>
                <a:effectLst/>
                <a:latin typeface="ui-sans-serif"/>
              </a:rPr>
              <a:t>、修改為</a:t>
            </a:r>
            <a:r>
              <a:rPr lang="en-US" altLang="zh-TW" b="0" i="0" dirty="0" err="1">
                <a:solidFill>
                  <a:srgbClr val="262626"/>
                </a:solidFill>
                <a:effectLst/>
                <a:latin typeface="ui-sans-serif"/>
              </a:rPr>
              <a:t>password_file</a:t>
            </a:r>
            <a:r>
              <a:rPr lang="en-US" altLang="zh-TW" b="0" i="0" dirty="0">
                <a:solidFill>
                  <a:srgbClr val="262626"/>
                </a:solidFill>
                <a:effectLst/>
                <a:latin typeface="ui-sans-serif"/>
              </a:rPr>
              <a:t> </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，這裡是設定賬戶密碼檔案位置，預設是根目錄</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下的</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，也可以修改為其他路徑。</a:t>
            </a:r>
          </a:p>
          <a:p>
            <a:pPr algn="l" latinLnBrk="1"/>
            <a:r>
              <a:rPr lang="en-US" altLang="zh-TW" b="0" i="0" dirty="0">
                <a:solidFill>
                  <a:srgbClr val="262626"/>
                </a:solidFill>
                <a:effectLst/>
                <a:latin typeface="ui-sans-serif"/>
              </a:rPr>
              <a:t>4</a:t>
            </a:r>
            <a:r>
              <a:rPr lang="zh-TW" altLang="en-US" b="0" i="0" dirty="0">
                <a:solidFill>
                  <a:srgbClr val="262626"/>
                </a:solidFill>
                <a:effectLst/>
                <a:latin typeface="ui-sans-serif"/>
              </a:rPr>
              <a:t>、建立使用者名和密碼</a:t>
            </a:r>
          </a:p>
          <a:p>
            <a:pPr algn="l" latinLnBrk="1"/>
            <a:r>
              <a:rPr lang="zh-TW" altLang="en-US" b="0" i="0" dirty="0">
                <a:solidFill>
                  <a:srgbClr val="262626"/>
                </a:solidFill>
                <a:effectLst/>
                <a:latin typeface="ui-sans-serif"/>
              </a:rPr>
              <a:t>      在安裝路徑下，按住</a:t>
            </a:r>
            <a:r>
              <a:rPr lang="en-US" altLang="zh-TW" b="0" i="0" dirty="0">
                <a:solidFill>
                  <a:srgbClr val="262626"/>
                </a:solidFill>
                <a:effectLst/>
                <a:latin typeface="ui-sans-serif"/>
              </a:rPr>
              <a:t>shift</a:t>
            </a:r>
            <a:r>
              <a:rPr lang="zh-TW" altLang="en-US" b="0" i="0" dirty="0">
                <a:solidFill>
                  <a:srgbClr val="262626"/>
                </a:solidFill>
                <a:effectLst/>
                <a:latin typeface="ui-sans-serif"/>
              </a:rPr>
              <a:t>，右擊，選擇在此處打開</a:t>
            </a:r>
            <a:r>
              <a:rPr lang="en-US" altLang="zh-TW" b="0" i="0" dirty="0">
                <a:solidFill>
                  <a:srgbClr val="262626"/>
                </a:solidFill>
                <a:effectLst/>
                <a:latin typeface="ui-sans-serif"/>
              </a:rPr>
              <a:t>PowerShell</a:t>
            </a:r>
            <a:r>
              <a:rPr lang="zh-TW" altLang="en-US" b="0" i="0" dirty="0">
                <a:solidFill>
                  <a:srgbClr val="262626"/>
                </a:solidFill>
                <a:effectLst/>
                <a:latin typeface="ui-sans-serif"/>
              </a:rPr>
              <a:t>視窗，輸入下列指令：</a:t>
            </a:r>
          </a:p>
          <a:p>
            <a:pPr algn="l" latinLnBrk="1"/>
            <a:r>
              <a:rPr lang="zh-TW" altLang="en-US" b="0" i="0" dirty="0">
                <a:solidFill>
                  <a:srgbClr val="262626"/>
                </a:solidFill>
                <a:effectLst/>
                <a:latin typeface="ui-sans-serif"/>
              </a:rPr>
              <a:t>      該指令是指添加一個叫</a:t>
            </a:r>
            <a:r>
              <a:rPr lang="en-US" altLang="zh-TW" b="0" i="0" dirty="0">
                <a:solidFill>
                  <a:srgbClr val="262626"/>
                </a:solidFill>
                <a:effectLst/>
                <a:latin typeface="ui-sans-serif"/>
              </a:rPr>
              <a:t>admin</a:t>
            </a:r>
            <a:r>
              <a:rPr lang="zh-TW" altLang="en-US" b="0" i="0" dirty="0">
                <a:solidFill>
                  <a:srgbClr val="262626"/>
                </a:solidFill>
                <a:effectLst/>
                <a:latin typeface="ui-sans-serif"/>
              </a:rPr>
              <a:t>的賬戶，會提示連續兩次輸入密碼，完成後，即表示賬戶</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  建立成功。此時打開</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檔案，可以看到</a:t>
            </a:r>
            <a:r>
              <a:rPr lang="en-US" altLang="zh-TW" b="0" i="0" dirty="0">
                <a:solidFill>
                  <a:srgbClr val="262626"/>
                </a:solidFill>
                <a:effectLst/>
                <a:latin typeface="ui-sans-serif"/>
              </a:rPr>
              <a:t>admin</a:t>
            </a:r>
            <a:r>
              <a:rPr lang="zh-TW" altLang="en-US" b="0" i="0" dirty="0">
                <a:solidFill>
                  <a:srgbClr val="262626"/>
                </a:solidFill>
                <a:effectLst/>
                <a:latin typeface="ui-sans-serif"/>
              </a:rPr>
              <a:t>已經添加進去了。</a:t>
            </a:r>
            <a:endParaRPr lang="en-US" altLang="zh-TW" b="0" i="0" dirty="0">
              <a:solidFill>
                <a:srgbClr val="262626"/>
              </a:solidFill>
              <a:effectLst/>
              <a:latin typeface="ui-sans-serif"/>
            </a:endParaRPr>
          </a:p>
          <a:p>
            <a:pPr algn="l" latinLnBrk="1"/>
            <a:r>
              <a:rPr lang="zh-TW" altLang="en-US" b="0" i="0" dirty="0">
                <a:solidFill>
                  <a:srgbClr val="262626"/>
                </a:solidFill>
                <a:effectLst/>
                <a:latin typeface="ui-sans-serif"/>
              </a:rPr>
              <a:t>      如果還想追加一個使用者，可以繼續執行該指令，但是要注意的是，要把</a:t>
            </a:r>
            <a:r>
              <a:rPr lang="en-US" altLang="zh-TW" b="0" i="0" dirty="0">
                <a:solidFill>
                  <a:srgbClr val="262626"/>
                </a:solidFill>
                <a:effectLst/>
                <a:latin typeface="ui-sans-serif"/>
              </a:rPr>
              <a:t>-c</a:t>
            </a:r>
            <a:r>
              <a:rPr lang="zh-TW" altLang="en-US" b="0" i="0" dirty="0">
                <a:solidFill>
                  <a:srgbClr val="262626"/>
                </a:solidFill>
                <a:effectLst/>
                <a:latin typeface="ui-sans-serif"/>
              </a:rPr>
              <a:t>去掉，如</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果仍然使用</a:t>
            </a:r>
            <a:r>
              <a:rPr lang="en-US" altLang="zh-TW" b="0" i="0" dirty="0">
                <a:solidFill>
                  <a:srgbClr val="262626"/>
                </a:solidFill>
                <a:effectLst/>
                <a:latin typeface="ui-sans-serif"/>
              </a:rPr>
              <a:t>-c</a:t>
            </a:r>
            <a:r>
              <a:rPr lang="zh-TW" altLang="en-US" b="0" i="0" dirty="0">
                <a:solidFill>
                  <a:srgbClr val="262626"/>
                </a:solidFill>
                <a:effectLst/>
                <a:latin typeface="ui-sans-serif"/>
              </a:rPr>
              <a:t>，會把第一個建立的使用者覆寫掉</a:t>
            </a:r>
            <a:endParaRPr lang="en-US" altLang="zh-TW" b="0" i="0" dirty="0">
              <a:solidFill>
                <a:srgbClr val="262626"/>
              </a:solidFill>
              <a:effectLst/>
              <a:latin typeface="ui-sans-serif"/>
            </a:endParaRPr>
          </a:p>
          <a:p>
            <a:pPr algn="l" latinLnBrk="1"/>
            <a:endParaRPr lang="en-US" altLang="zh-TW" dirty="0">
              <a:solidFill>
                <a:srgbClr val="262626"/>
              </a:solidFill>
              <a:latin typeface="ui-sans-serif"/>
            </a:endParaRPr>
          </a:p>
          <a:p>
            <a:pPr algn="l" latinLnBrk="1"/>
            <a:endParaRPr lang="en-US" altLang="zh-TW" b="0" i="0" dirty="0">
              <a:solidFill>
                <a:srgbClr val="262626"/>
              </a:solidFill>
              <a:effectLst/>
              <a:latin typeface="ui-sans-serif"/>
            </a:endParaRPr>
          </a:p>
          <a:p>
            <a:pPr algn="l" latinLnBrk="1"/>
            <a:r>
              <a:rPr lang="zh-TW" altLang="en-US" b="0" i="0" dirty="0">
                <a:solidFill>
                  <a:srgbClr val="262626"/>
                </a:solidFill>
                <a:effectLst/>
                <a:latin typeface="ui-sans-serif"/>
              </a:rPr>
              <a:t>常用的幾個指令參數如下：</a:t>
            </a:r>
          </a:p>
          <a:p>
            <a:pPr algn="l" latinLnBrk="1"/>
            <a:r>
              <a:rPr lang="en-US" altLang="zh-TW" b="0" i="0" dirty="0">
                <a:solidFill>
                  <a:srgbClr val="262626"/>
                </a:solidFill>
                <a:effectLst/>
                <a:latin typeface="ui-sans-serif"/>
              </a:rPr>
              <a:t>-c </a:t>
            </a:r>
            <a:r>
              <a:rPr lang="zh-TW" altLang="en-US" b="0" i="0" dirty="0">
                <a:solidFill>
                  <a:srgbClr val="262626"/>
                </a:solidFill>
                <a:effectLst/>
                <a:latin typeface="ui-sans-serif"/>
              </a:rPr>
              <a:t>加載指定的配置檔案，即</a:t>
            </a:r>
            <a:r>
              <a:rPr lang="en-US" altLang="zh-TW" b="0" i="0" dirty="0" err="1">
                <a:solidFill>
                  <a:srgbClr val="262626"/>
                </a:solidFill>
                <a:effectLst/>
                <a:latin typeface="ui-sans-serif"/>
              </a:rPr>
              <a:t>mosquitto.conf</a:t>
            </a:r>
            <a:endParaRPr lang="en-US" altLang="zh-TW" b="0" i="0" dirty="0">
              <a:solidFill>
                <a:srgbClr val="262626"/>
              </a:solidFill>
              <a:effectLst/>
              <a:latin typeface="ui-sans-serif"/>
            </a:endParaRPr>
          </a:p>
          <a:p>
            <a:pPr algn="l" latinLnBrk="1"/>
            <a:r>
              <a:rPr lang="en-US" altLang="zh-TW" b="0" i="0" dirty="0">
                <a:solidFill>
                  <a:srgbClr val="262626"/>
                </a:solidFill>
                <a:effectLst/>
                <a:latin typeface="ui-sans-serif"/>
              </a:rPr>
              <a:t>-d </a:t>
            </a:r>
            <a:r>
              <a:rPr lang="zh-TW" altLang="en-US" b="0" i="0" dirty="0">
                <a:solidFill>
                  <a:srgbClr val="262626"/>
                </a:solidFill>
                <a:effectLst/>
                <a:latin typeface="ui-sans-serif"/>
              </a:rPr>
              <a:t>将服務放在背景執行</a:t>
            </a:r>
          </a:p>
          <a:p>
            <a:pPr algn="l" latinLnBrk="1"/>
            <a:r>
              <a:rPr lang="en-US" altLang="zh-TW" b="0" i="0" dirty="0">
                <a:solidFill>
                  <a:srgbClr val="262626"/>
                </a:solidFill>
                <a:effectLst/>
                <a:latin typeface="ui-sans-serif"/>
              </a:rPr>
              <a:t>-p </a:t>
            </a:r>
            <a:r>
              <a:rPr lang="zh-TW" altLang="en-US" b="0" i="0" dirty="0">
                <a:solidFill>
                  <a:srgbClr val="262626"/>
                </a:solidFill>
                <a:effectLst/>
                <a:latin typeface="ui-sans-serif"/>
              </a:rPr>
              <a:t>監聽指定端口的代理，并且不建議與</a:t>
            </a:r>
            <a:r>
              <a:rPr lang="en-US" altLang="zh-TW" b="0" i="0" dirty="0">
                <a:solidFill>
                  <a:srgbClr val="262626"/>
                </a:solidFill>
                <a:effectLst/>
                <a:latin typeface="ui-sans-serif"/>
              </a:rPr>
              <a:t>-c</a:t>
            </a:r>
            <a:r>
              <a:rPr lang="zh-TW" altLang="en-US" b="0" i="0" dirty="0">
                <a:solidFill>
                  <a:srgbClr val="262626"/>
                </a:solidFill>
                <a:effectLst/>
                <a:latin typeface="ui-sans-serif"/>
              </a:rPr>
              <a:t>選項一起使用</a:t>
            </a:r>
          </a:p>
          <a:p>
            <a:pPr algn="l" latinLnBrk="1"/>
            <a:r>
              <a:rPr lang="en-US" altLang="zh-TW" b="0" i="0" dirty="0">
                <a:solidFill>
                  <a:srgbClr val="262626"/>
                </a:solidFill>
                <a:effectLst/>
                <a:latin typeface="ui-sans-serif"/>
              </a:rPr>
              <a:t>-v </a:t>
            </a:r>
            <a:r>
              <a:rPr lang="zh-TW" altLang="en-US" b="0" i="0" dirty="0">
                <a:solidFill>
                  <a:srgbClr val="262626"/>
                </a:solidFill>
                <a:effectLst/>
                <a:latin typeface="ui-sans-serif"/>
              </a:rPr>
              <a:t>啟用詳細日志模式</a:t>
            </a:r>
          </a:p>
          <a:p>
            <a:pPr algn="l" latinLnBrk="1"/>
            <a:endParaRPr lang="zh-TW" altLang="en-US" b="0" i="0" dirty="0">
              <a:solidFill>
                <a:srgbClr val="262626"/>
              </a:solidFill>
              <a:effectLst/>
              <a:latin typeface="ui-sans-serif"/>
            </a:endParaRPr>
          </a:p>
        </p:txBody>
      </p:sp>
    </p:spTree>
    <p:extLst>
      <p:ext uri="{BB962C8B-B14F-4D97-AF65-F5344CB8AC3E}">
        <p14:creationId xmlns:p14="http://schemas.microsoft.com/office/powerpoint/2010/main" val="2965648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29D0F2EC-86B5-EFC2-E9B9-E8EF38C9A919}"/>
              </a:ext>
            </a:extLst>
          </p:cNvPr>
          <p:cNvSpPr txBox="1"/>
          <p:nvPr/>
        </p:nvSpPr>
        <p:spPr>
          <a:xfrm>
            <a:off x="683568" y="620688"/>
            <a:ext cx="7961190" cy="369332"/>
          </a:xfrm>
          <a:prstGeom prst="rect">
            <a:avLst/>
          </a:prstGeom>
          <a:noFill/>
        </p:spPr>
        <p:txBody>
          <a:bodyPr wrap="square">
            <a:spAutoFit/>
          </a:bodyPr>
          <a:lstStyle/>
          <a:p>
            <a:r>
              <a:rPr lang="zh-TW" altLang="en-US" b="0" i="0" dirty="0">
                <a:solidFill>
                  <a:srgbClr val="555555"/>
                </a:solidFill>
                <a:effectLst/>
                <a:latin typeface="Helvetica Neue"/>
              </a:rPr>
              <a:t>訪問 </a:t>
            </a:r>
            <a:r>
              <a:rPr lang="en-US" altLang="zh-TW" b="0" i="0" u="none" strike="noStrike" dirty="0">
                <a:effectLst/>
                <a:latin typeface="Helvetica Neue"/>
                <a:hlinkClick r:id="rId2"/>
              </a:rPr>
              <a:t>http://localhost</a:t>
            </a:r>
            <a:r>
              <a:rPr lang="zh-TW" altLang="en-US" b="0" i="0" dirty="0">
                <a:solidFill>
                  <a:srgbClr val="555555"/>
                </a:solidFill>
                <a:effectLst/>
                <a:latin typeface="Helvetica Neue"/>
              </a:rPr>
              <a:t> 站台並呼叫 </a:t>
            </a:r>
            <a:r>
              <a:rPr lang="en-US" altLang="zh-TW" b="0" i="0" dirty="0">
                <a:solidFill>
                  <a:srgbClr val="555555"/>
                </a:solidFill>
                <a:effectLst/>
                <a:latin typeface="Helvetica Neue"/>
              </a:rPr>
              <a:t>API </a:t>
            </a:r>
            <a:r>
              <a:rPr lang="zh-TW" altLang="en-US" b="0" i="0" dirty="0">
                <a:solidFill>
                  <a:srgbClr val="555555"/>
                </a:solidFill>
                <a:effectLst/>
                <a:latin typeface="Helvetica Neue"/>
              </a:rPr>
              <a:t>時，會透過 </a:t>
            </a:r>
            <a:r>
              <a:rPr lang="en-US" altLang="zh-TW" b="0" i="0" dirty="0">
                <a:solidFill>
                  <a:srgbClr val="555555"/>
                </a:solidFill>
                <a:effectLst/>
                <a:latin typeface="Helvetica Neue"/>
              </a:rPr>
              <a:t>proxy </a:t>
            </a:r>
            <a:r>
              <a:rPr lang="zh-TW" altLang="en-US" b="0" i="0" dirty="0">
                <a:solidFill>
                  <a:srgbClr val="555555"/>
                </a:solidFill>
                <a:effectLst/>
                <a:latin typeface="Helvetica Neue"/>
              </a:rPr>
              <a:t>轉導到正確位置：</a:t>
            </a:r>
            <a:endParaRPr lang="zh-TW" altLang="en-US" dirty="0"/>
          </a:p>
        </p:txBody>
      </p:sp>
      <p:sp>
        <p:nvSpPr>
          <p:cNvPr id="13" name="文字方塊 12">
            <a:extLst>
              <a:ext uri="{FF2B5EF4-FFF2-40B4-BE49-F238E27FC236}">
                <a16:creationId xmlns:a16="http://schemas.microsoft.com/office/drawing/2014/main" id="{85273109-B422-0BD2-A904-07E96566E404}"/>
              </a:ext>
            </a:extLst>
          </p:cNvPr>
          <p:cNvSpPr txBox="1"/>
          <p:nvPr/>
        </p:nvSpPr>
        <p:spPr>
          <a:xfrm>
            <a:off x="0" y="1124744"/>
            <a:ext cx="9143999" cy="923330"/>
          </a:xfrm>
          <a:prstGeom prst="rect">
            <a:avLst/>
          </a:prstGeom>
          <a:noFill/>
        </p:spPr>
        <p:txBody>
          <a:bodyPr wrap="square">
            <a:spAutoFit/>
          </a:bodyPr>
          <a:lstStyle/>
          <a:p>
            <a:pPr algn="l">
              <a:buFont typeface="Arial" panose="020B0604020202020204" pitchFamily="34" charset="0"/>
              <a:buChar char="•"/>
            </a:pPr>
            <a:r>
              <a:rPr lang="zh-TW" altLang="en-US" b="0" i="0" dirty="0">
                <a:solidFill>
                  <a:srgbClr val="555555"/>
                </a:solidFill>
                <a:effectLst/>
                <a:latin typeface="Helvetica Neue"/>
              </a:rPr>
              <a:t>訪問網站： </a:t>
            </a:r>
            <a:r>
              <a:rPr lang="en-US" altLang="zh-TW" b="0" i="0" u="none" strike="noStrike" dirty="0">
                <a:solidFill>
                  <a:srgbClr val="555555"/>
                </a:solidFill>
                <a:effectLst/>
                <a:latin typeface="Helvetica Neue"/>
                <a:hlinkClick r:id="rId3"/>
              </a:rPr>
              <a:t>http://lcoalhost</a:t>
            </a:r>
            <a:r>
              <a:rPr lang="en-US" altLang="zh-TW" b="0" i="0" dirty="0">
                <a:solidFill>
                  <a:srgbClr val="555555"/>
                </a:solidFill>
                <a:effectLst/>
                <a:latin typeface="Helvetica Neue"/>
              </a:rPr>
              <a:t> =&gt; proxy =&gt; </a:t>
            </a:r>
            <a:r>
              <a:rPr lang="en-US" altLang="zh-TW" b="0" i="0" u="none" strike="noStrike" dirty="0">
                <a:solidFill>
                  <a:srgbClr val="555555"/>
                </a:solidFill>
                <a:effectLst/>
                <a:latin typeface="Helvetica Neue"/>
                <a:hlinkClick r:id="rId4"/>
              </a:rPr>
              <a:t>http://localhost:3000</a:t>
            </a:r>
            <a:endParaRPr lang="en-US" altLang="zh-TW" b="0" i="0" dirty="0">
              <a:solidFill>
                <a:srgbClr val="555555"/>
              </a:solidFill>
              <a:effectLst/>
              <a:latin typeface="Helvetica Neue"/>
            </a:endParaRPr>
          </a:p>
          <a:p>
            <a:pPr algn="l">
              <a:buFont typeface="Arial" panose="020B0604020202020204" pitchFamily="34" charset="0"/>
              <a:buChar char="•"/>
            </a:pPr>
            <a:r>
              <a:rPr lang="zh-TW" altLang="en-US" b="0" i="0" dirty="0">
                <a:solidFill>
                  <a:srgbClr val="555555"/>
                </a:solidFill>
                <a:effectLst/>
                <a:latin typeface="Helvetica Neue"/>
              </a:rPr>
              <a:t>呼叫 </a:t>
            </a:r>
            <a:r>
              <a:rPr lang="en-US" altLang="zh-TW" b="0" i="0" dirty="0">
                <a:solidFill>
                  <a:srgbClr val="555555"/>
                </a:solidFill>
                <a:effectLst/>
                <a:latin typeface="Helvetica Neue"/>
              </a:rPr>
              <a:t>API</a:t>
            </a:r>
            <a:r>
              <a:rPr lang="zh-TW" altLang="en-US" b="0" i="0" dirty="0">
                <a:solidFill>
                  <a:srgbClr val="555555"/>
                </a:solidFill>
                <a:effectLst/>
                <a:latin typeface="Helvetica Neue"/>
              </a:rPr>
              <a:t>： </a:t>
            </a:r>
            <a:r>
              <a:rPr lang="en-US" altLang="zh-TW" b="0" i="0" u="none" strike="noStrike" dirty="0">
                <a:solidFill>
                  <a:srgbClr val="555555"/>
                </a:solidFill>
                <a:effectLst/>
                <a:latin typeface="Helvetica Neue"/>
                <a:hlinkClick r:id="rId5"/>
              </a:rPr>
              <a:t>http://localhost/api01</a:t>
            </a:r>
            <a:r>
              <a:rPr lang="en-US" altLang="zh-TW" b="0" i="0" dirty="0">
                <a:solidFill>
                  <a:srgbClr val="555555"/>
                </a:solidFill>
                <a:effectLst/>
                <a:latin typeface="Helvetica Neue"/>
              </a:rPr>
              <a:t> =&gt; proxy =&gt; </a:t>
            </a:r>
            <a:r>
              <a:rPr lang="en-US" altLang="zh-TW" b="0" i="0" u="none" strike="noStrike" dirty="0">
                <a:solidFill>
                  <a:srgbClr val="555555"/>
                </a:solidFill>
                <a:effectLst/>
                <a:latin typeface="Helvetica Neue"/>
                <a:hlinkClick r:id="rId6"/>
              </a:rPr>
              <a:t>https://target.domain/boo/api10</a:t>
            </a:r>
            <a:r>
              <a:rPr lang="en-US" altLang="zh-TW" b="0" i="0" dirty="0">
                <a:solidFill>
                  <a:srgbClr val="555555"/>
                </a:solidFill>
                <a:effectLst/>
                <a:latin typeface="Helvetica Neue"/>
              </a:rPr>
              <a:t> (</a:t>
            </a:r>
            <a:r>
              <a:rPr lang="zh-TW" altLang="en-US" b="0" i="0" dirty="0">
                <a:solidFill>
                  <a:srgbClr val="555555"/>
                </a:solidFill>
                <a:effectLst/>
                <a:latin typeface="Helvetica Neue"/>
              </a:rPr>
              <a:t>測試環境</a:t>
            </a:r>
            <a:r>
              <a:rPr lang="en-US" altLang="zh-TW" b="0" i="0" dirty="0" err="1">
                <a:solidFill>
                  <a:srgbClr val="555555"/>
                </a:solidFill>
                <a:effectLst/>
                <a:latin typeface="Helvetica Neue"/>
              </a:rPr>
              <a:t>api</a:t>
            </a:r>
            <a:r>
              <a:rPr lang="zh-TW" altLang="en-US" b="0" i="0" dirty="0">
                <a:solidFill>
                  <a:srgbClr val="555555"/>
                </a:solidFill>
                <a:effectLst/>
                <a:latin typeface="Helvetica Neue"/>
              </a:rPr>
              <a:t>來源</a:t>
            </a:r>
            <a:r>
              <a:rPr lang="en-US" altLang="zh-TW" b="0" i="0" dirty="0">
                <a:solidFill>
                  <a:srgbClr val="555555"/>
                </a:solidFill>
                <a:effectLst/>
                <a:latin typeface="Helvetica Neue"/>
              </a:rPr>
              <a:t>)</a:t>
            </a:r>
          </a:p>
        </p:txBody>
      </p:sp>
      <p:sp>
        <p:nvSpPr>
          <p:cNvPr id="15" name="文字方塊 14">
            <a:extLst>
              <a:ext uri="{FF2B5EF4-FFF2-40B4-BE49-F238E27FC236}">
                <a16:creationId xmlns:a16="http://schemas.microsoft.com/office/drawing/2014/main" id="{9F54F633-1795-38A2-F45A-047295FB7839}"/>
              </a:ext>
            </a:extLst>
          </p:cNvPr>
          <p:cNvSpPr txBox="1"/>
          <p:nvPr/>
        </p:nvSpPr>
        <p:spPr>
          <a:xfrm>
            <a:off x="107504" y="2048074"/>
            <a:ext cx="8388424" cy="369332"/>
          </a:xfrm>
          <a:prstGeom prst="rect">
            <a:avLst/>
          </a:prstGeom>
          <a:noFill/>
        </p:spPr>
        <p:txBody>
          <a:bodyPr wrap="square">
            <a:spAutoFit/>
          </a:bodyPr>
          <a:lstStyle/>
          <a:p>
            <a:r>
              <a:rPr lang="zh-TW" altLang="en-US" b="1" i="0" dirty="0">
                <a:solidFill>
                  <a:srgbClr val="333333"/>
                </a:solidFill>
                <a:effectLst/>
                <a:latin typeface="Helvetica Neue"/>
              </a:rPr>
              <a:t>兩者都在同源的狀態下，自然就不會有 </a:t>
            </a:r>
            <a:r>
              <a:rPr lang="en-US" altLang="zh-TW" b="1" i="0" dirty="0">
                <a:solidFill>
                  <a:srgbClr val="333333"/>
                </a:solidFill>
                <a:effectLst/>
                <a:latin typeface="Helvetica Neue"/>
              </a:rPr>
              <a:t>CORS </a:t>
            </a:r>
            <a:r>
              <a:rPr lang="zh-TW" altLang="en-US" b="1" i="0" dirty="0">
                <a:solidFill>
                  <a:srgbClr val="333333"/>
                </a:solidFill>
                <a:effectLst/>
                <a:latin typeface="Helvetica Neue"/>
              </a:rPr>
              <a:t>狀況囉！</a:t>
            </a:r>
            <a:endParaRPr lang="zh-TW" altLang="en-US" dirty="0"/>
          </a:p>
        </p:txBody>
      </p:sp>
      <p:pic>
        <p:nvPicPr>
          <p:cNvPr id="1026" name="Picture 2">
            <a:extLst>
              <a:ext uri="{FF2B5EF4-FFF2-40B4-BE49-F238E27FC236}">
                <a16:creationId xmlns:a16="http://schemas.microsoft.com/office/drawing/2014/main" id="{6DC64093-1D30-A0AF-CE2D-75BF261904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138" y="2417406"/>
            <a:ext cx="8389620" cy="366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383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1028" name="Picture 4">
            <a:extLst>
              <a:ext uri="{FF2B5EF4-FFF2-40B4-BE49-F238E27FC236}">
                <a16:creationId xmlns:a16="http://schemas.microsoft.com/office/drawing/2014/main" id="{F09A8C2E-2C37-4E81-E17C-C76080017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595430"/>
            <a:ext cx="7738110" cy="440055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17D82A3B-A1A0-95F8-F3A7-5C0FEF85703F}"/>
              </a:ext>
            </a:extLst>
          </p:cNvPr>
          <p:cNvSpPr txBox="1"/>
          <p:nvPr/>
        </p:nvSpPr>
        <p:spPr>
          <a:xfrm>
            <a:off x="3995936" y="46972"/>
            <a:ext cx="1440160" cy="461665"/>
          </a:xfrm>
          <a:prstGeom prst="rect">
            <a:avLst/>
          </a:prstGeom>
          <a:noFill/>
        </p:spPr>
        <p:txBody>
          <a:bodyPr wrap="square">
            <a:spAutoFit/>
          </a:bodyPr>
          <a:lstStyle/>
          <a:p>
            <a:pPr algn="l"/>
            <a:r>
              <a:rPr lang="en-US" altLang="zh-TW" sz="2400" b="1" i="0" dirty="0">
                <a:effectLst/>
                <a:latin typeface="微軟正黑體" panose="020B0604030504040204" pitchFamily="34" charset="-120"/>
                <a:ea typeface="微軟正黑體" panose="020B0604030504040204" pitchFamily="34" charset="-120"/>
              </a:rPr>
              <a:t>Flask</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71164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050" name="Picture 2">
            <a:extLst>
              <a:ext uri="{FF2B5EF4-FFF2-40B4-BE49-F238E27FC236}">
                <a16:creationId xmlns:a16="http://schemas.microsoft.com/office/drawing/2014/main" id="{65DA0FF3-E26D-8344-0886-FF9F79DBE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80" y="764704"/>
            <a:ext cx="7937492" cy="543258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43F9E8C2-2E2A-82E1-12D0-1998ABC3A86F}"/>
              </a:ext>
            </a:extLst>
          </p:cNvPr>
          <p:cNvSpPr txBox="1"/>
          <p:nvPr/>
        </p:nvSpPr>
        <p:spPr>
          <a:xfrm>
            <a:off x="3419872" y="44624"/>
            <a:ext cx="2952328" cy="461665"/>
          </a:xfrm>
          <a:prstGeom prst="rect">
            <a:avLst/>
          </a:prstGeom>
          <a:noFill/>
        </p:spPr>
        <p:txBody>
          <a:bodyPr wrap="square">
            <a:spAutoFit/>
          </a:bodyPr>
          <a:lstStyle/>
          <a:p>
            <a:pPr algn="l"/>
            <a:r>
              <a:rPr lang="en-US" altLang="zh-TW" sz="2400" b="1" i="0" dirty="0">
                <a:effectLst/>
                <a:latin typeface="微軟正黑體" panose="020B0604030504040204" pitchFamily="34" charset="-120"/>
                <a:ea typeface="微軟正黑體" panose="020B0604030504040204" pitchFamily="34" charset="-120"/>
              </a:rPr>
              <a:t>Flask</a:t>
            </a:r>
            <a:r>
              <a:rPr lang="zh-TW" altLang="en-US" sz="2400" b="1" i="0" dirty="0">
                <a:effectLst/>
                <a:latin typeface="微軟正黑體" panose="020B0604030504040204" pitchFamily="34" charset="-120"/>
                <a:ea typeface="微軟正黑體" panose="020B0604030504040204" pitchFamily="34" charset="-120"/>
              </a:rPr>
              <a:t>串接資料庫</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0153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25</a:t>
            </a:fld>
            <a:endParaRPr lang="zh-TW" altLang="en-US">
              <a:solidFill>
                <a:prstClr val="white"/>
              </a:solidFill>
            </a:endParaRPr>
          </a:p>
        </p:txBody>
      </p:sp>
      <p:pic>
        <p:nvPicPr>
          <p:cNvPr id="3074" name="Picture 2">
            <a:extLst>
              <a:ext uri="{FF2B5EF4-FFF2-40B4-BE49-F238E27FC236}">
                <a16:creationId xmlns:a16="http://schemas.microsoft.com/office/drawing/2014/main" id="{1E6707B6-4F95-1643-EDDA-263538AE0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4" y="476672"/>
            <a:ext cx="8458200" cy="376047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03DA2EE3-7A62-A4A5-E5C4-64DE7BBC7232}"/>
              </a:ext>
            </a:extLst>
          </p:cNvPr>
          <p:cNvSpPr txBox="1"/>
          <p:nvPr/>
        </p:nvSpPr>
        <p:spPr>
          <a:xfrm>
            <a:off x="2555776" y="22101"/>
            <a:ext cx="5688632" cy="461665"/>
          </a:xfrm>
          <a:prstGeom prst="rect">
            <a:avLst/>
          </a:prstGeom>
          <a:noFill/>
        </p:spPr>
        <p:txBody>
          <a:bodyPr wrap="square">
            <a:spAutoFit/>
          </a:bodyPr>
          <a:lstStyle/>
          <a:p>
            <a:pPr algn="l"/>
            <a:r>
              <a:rPr lang="en-US" altLang="zh-TW" sz="2400" b="1" dirty="0">
                <a:latin typeface="微軟正黑體" panose="020B0604030504040204" pitchFamily="34" charset="-120"/>
                <a:ea typeface="微軟正黑體" panose="020B0604030504040204" pitchFamily="34" charset="-120"/>
              </a:rPr>
              <a:t>Flask </a:t>
            </a:r>
            <a:r>
              <a:rPr lang="zh-TW" altLang="en-US" sz="2400" b="1" dirty="0">
                <a:latin typeface="微軟正黑體" panose="020B0604030504040204" pitchFamily="34" charset="-120"/>
                <a:ea typeface="微軟正黑體" panose="020B0604030504040204" pitchFamily="34" charset="-120"/>
              </a:rPr>
              <a:t>使用者驗證 </a:t>
            </a:r>
            <a:r>
              <a:rPr lang="en-US" altLang="zh-TW" sz="2400" b="1" dirty="0">
                <a:latin typeface="微軟正黑體" panose="020B0604030504040204" pitchFamily="34" charset="-120"/>
                <a:ea typeface="微軟正黑體" panose="020B0604030504040204" pitchFamily="34" charset="-120"/>
              </a:rPr>
              <a:t>Http authentication </a:t>
            </a: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10" name="文字方塊 9">
            <a:extLst>
              <a:ext uri="{FF2B5EF4-FFF2-40B4-BE49-F238E27FC236}">
                <a16:creationId xmlns:a16="http://schemas.microsoft.com/office/drawing/2014/main" id="{4F3194A3-5614-24BC-589F-1EA523400187}"/>
              </a:ext>
            </a:extLst>
          </p:cNvPr>
          <p:cNvSpPr txBox="1"/>
          <p:nvPr/>
        </p:nvSpPr>
        <p:spPr>
          <a:xfrm>
            <a:off x="0" y="4156045"/>
            <a:ext cx="9143999" cy="2662267"/>
          </a:xfrm>
          <a:prstGeom prst="rect">
            <a:avLst/>
          </a:prstGeom>
          <a:noFill/>
        </p:spPr>
        <p:txBody>
          <a:bodyPr wrap="square">
            <a:spAutoFit/>
          </a:bodyPr>
          <a:lstStyle/>
          <a:p>
            <a:r>
              <a:rPr lang="zh-TW" altLang="en-US" b="0" i="0" dirty="0">
                <a:solidFill>
                  <a:srgbClr val="233452"/>
                </a:solidFill>
                <a:effectLst/>
                <a:latin typeface="微軟正黑體" panose="020B0604030504040204" pitchFamily="34" charset="-120"/>
                <a:ea typeface="微軟正黑體" panose="020B0604030504040204" pitchFamily="34" charset="-120"/>
              </a:rPr>
              <a:t>當前端發請求 </a:t>
            </a:r>
            <a:r>
              <a:rPr lang="en-US" altLang="zh-TW" b="0" i="0" dirty="0">
                <a:solidFill>
                  <a:srgbClr val="233452"/>
                </a:solidFill>
                <a:effectLst/>
                <a:latin typeface="微軟正黑體" panose="020B0604030504040204" pitchFamily="34" charset="-120"/>
                <a:ea typeface="微軟正黑體" panose="020B0604030504040204" pitchFamily="34" charset="-120"/>
              </a:rPr>
              <a:t>Http request </a:t>
            </a:r>
            <a:r>
              <a:rPr lang="zh-TW" altLang="en-US" b="0" i="0" dirty="0">
                <a:solidFill>
                  <a:srgbClr val="233452"/>
                </a:solidFill>
                <a:effectLst/>
                <a:latin typeface="微軟正黑體" panose="020B0604030504040204" pitchFamily="34" charset="-120"/>
                <a:ea typeface="微軟正黑體" panose="020B0604030504040204" pitchFamily="34" charset="-120"/>
              </a:rPr>
              <a:t>給後端時，驗證使用者是否對此路徑 </a:t>
            </a:r>
            <a:r>
              <a:rPr lang="en-US" altLang="zh-TW" b="0" i="0" dirty="0">
                <a:solidFill>
                  <a:srgbClr val="233452"/>
                </a:solidFill>
                <a:effectLst/>
                <a:latin typeface="微軟正黑體" panose="020B0604030504040204" pitchFamily="34" charset="-120"/>
                <a:ea typeface="微軟正黑體" panose="020B0604030504040204" pitchFamily="34" charset="-120"/>
              </a:rPr>
              <a:t>(route) </a:t>
            </a:r>
            <a:r>
              <a:rPr lang="zh-TW" altLang="en-US" b="0" i="0" dirty="0">
                <a:solidFill>
                  <a:srgbClr val="233452"/>
                </a:solidFill>
                <a:effectLst/>
                <a:latin typeface="微軟正黑體" panose="020B0604030504040204" pitchFamily="34" charset="-120"/>
                <a:ea typeface="微軟正黑體" panose="020B0604030504040204" pitchFamily="34" charset="-120"/>
              </a:rPr>
              <a:t>有權限能夠請求？</a:t>
            </a:r>
            <a:r>
              <a:rPr lang="en-US" altLang="zh-TW" b="0" i="0" dirty="0">
                <a:solidFill>
                  <a:srgbClr val="233452"/>
                </a:solidFill>
                <a:effectLst/>
                <a:latin typeface="微軟正黑體" panose="020B0604030504040204" pitchFamily="34" charset="-120"/>
                <a:ea typeface="微軟正黑體" panose="020B0604030504040204" pitchFamily="34" charset="-120"/>
              </a:rPr>
              <a:t>1.</a:t>
            </a:r>
            <a:r>
              <a:rPr lang="zh-TW" altLang="en-US" b="0" i="0" dirty="0">
                <a:solidFill>
                  <a:srgbClr val="233452"/>
                </a:solidFill>
                <a:effectLst/>
                <a:latin typeface="微軟正黑體" panose="020B0604030504040204" pitchFamily="34" charset="-120"/>
                <a:ea typeface="微軟正黑體" panose="020B0604030504040204" pitchFamily="34" charset="-120"/>
              </a:rPr>
              <a:t>使用 </a:t>
            </a:r>
            <a:r>
              <a:rPr lang="en-US" altLang="zh-TW" b="0" i="0" dirty="0">
                <a:solidFill>
                  <a:srgbClr val="233452"/>
                </a:solidFill>
                <a:effectLst/>
                <a:latin typeface="微軟正黑體" panose="020B0604030504040204" pitchFamily="34" charset="-120"/>
                <a:ea typeface="微軟正黑體" panose="020B0604030504040204" pitchFamily="34" charset="-120"/>
              </a:rPr>
              <a:t>Session </a:t>
            </a:r>
            <a:r>
              <a:rPr lang="zh-TW" altLang="en-US" b="0" i="0" dirty="0">
                <a:solidFill>
                  <a:srgbClr val="233452"/>
                </a:solidFill>
                <a:effectLst/>
                <a:latin typeface="微軟正黑體" panose="020B0604030504040204" pitchFamily="34" charset="-120"/>
                <a:ea typeface="微軟正黑體" panose="020B0604030504040204" pitchFamily="34" charset="-120"/>
              </a:rPr>
              <a:t>的方式，</a:t>
            </a:r>
            <a:r>
              <a:rPr lang="en-US" altLang="zh-TW" b="0" i="0" dirty="0">
                <a:solidFill>
                  <a:srgbClr val="233452"/>
                </a:solidFill>
                <a:effectLst/>
                <a:latin typeface="微軟正黑體" panose="020B0604030504040204" pitchFamily="34" charset="-120"/>
                <a:ea typeface="微軟正黑體" panose="020B0604030504040204" pitchFamily="34" charset="-120"/>
              </a:rPr>
              <a:t>2.</a:t>
            </a:r>
            <a:r>
              <a:rPr lang="zh-TW" altLang="en-US" b="0" i="0" dirty="0">
                <a:solidFill>
                  <a:srgbClr val="233452"/>
                </a:solidFill>
                <a:effectLst/>
                <a:latin typeface="微軟正黑體" panose="020B0604030504040204" pitchFamily="34" charset="-120"/>
                <a:ea typeface="微軟正黑體" panose="020B0604030504040204" pitchFamily="34" charset="-120"/>
              </a:rPr>
              <a:t>使用 </a:t>
            </a:r>
            <a:r>
              <a:rPr lang="en-US" altLang="zh-TW" b="0" i="0" dirty="0">
                <a:solidFill>
                  <a:srgbClr val="233452"/>
                </a:solidFill>
                <a:effectLst/>
                <a:latin typeface="微軟正黑體" panose="020B0604030504040204" pitchFamily="34" charset="-120"/>
                <a:ea typeface="微軟正黑體" panose="020B0604030504040204" pitchFamily="34" charset="-120"/>
              </a:rPr>
              <a:t>JWT token </a:t>
            </a:r>
            <a:r>
              <a:rPr lang="zh-TW" altLang="en-US" b="0" i="0" dirty="0">
                <a:solidFill>
                  <a:srgbClr val="233452"/>
                </a:solidFill>
                <a:effectLst/>
                <a:latin typeface="微軟正黑體" panose="020B0604030504040204" pitchFamily="34" charset="-120"/>
                <a:ea typeface="微軟正黑體" panose="020B0604030504040204" pitchFamily="34" charset="-120"/>
              </a:rPr>
              <a:t>方式來驗證使用者請求！</a:t>
            </a:r>
            <a:endParaRPr lang="en-US" altLang="zh-TW" b="0" i="0" dirty="0">
              <a:solidFill>
                <a:srgbClr val="233452"/>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233452"/>
                </a:solidFill>
                <a:effectLst/>
                <a:latin typeface="微軟正黑體" panose="020B0604030504040204" pitchFamily="34" charset="-120"/>
                <a:ea typeface="微軟正黑體" panose="020B0604030504040204" pitchFamily="34" charset="-120"/>
              </a:rPr>
              <a:t>1.Session-based Authentication</a:t>
            </a: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3"/>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3"/>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3"/>
              </a:rPr>
              <a:t>Cookie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3"/>
              </a:rPr>
              <a:t>操作和淺談</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4"/>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4"/>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4"/>
              </a:rPr>
              <a:t>Session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4"/>
              </a:rPr>
              <a:t>操作和淺談</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5"/>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5"/>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5"/>
              </a:rPr>
              <a:t>Session-base login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5"/>
              </a:rPr>
              <a:t>登入驗證</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spcBef>
                <a:spcPts val="600"/>
              </a:spcBef>
            </a:pPr>
            <a:r>
              <a:rPr lang="en-US" altLang="zh-TW" b="0" i="0" dirty="0">
                <a:solidFill>
                  <a:srgbClr val="233452"/>
                </a:solidFill>
                <a:effectLst/>
                <a:latin typeface="微軟正黑體" panose="020B0604030504040204" pitchFamily="34" charset="-120"/>
                <a:ea typeface="微軟正黑體" panose="020B0604030504040204" pitchFamily="34" charset="-120"/>
              </a:rPr>
              <a:t>2.Token-based Authentication</a:t>
            </a: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6"/>
              </a:rPr>
              <a:t>Flask-JWT-Extended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6"/>
              </a:rPr>
              <a:t>實作</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51841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4098" name="Picture 2">
            <a:extLst>
              <a:ext uri="{FF2B5EF4-FFF2-40B4-BE49-F238E27FC236}">
                <a16:creationId xmlns:a16="http://schemas.microsoft.com/office/drawing/2014/main" id="{200FB10D-8662-1054-66DA-FABA67EEF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62234"/>
            <a:ext cx="8518208" cy="168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653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59D9ACB0-1C7F-E277-D8F8-42E5070B01D7}"/>
              </a:ext>
            </a:extLst>
          </p:cNvPr>
          <p:cNvSpPr txBox="1"/>
          <p:nvPr/>
        </p:nvSpPr>
        <p:spPr>
          <a:xfrm>
            <a:off x="1043608" y="1124744"/>
            <a:ext cx="7416824" cy="461665"/>
          </a:xfrm>
          <a:prstGeom prst="rect">
            <a:avLst/>
          </a:prstGeom>
          <a:noFill/>
        </p:spPr>
        <p:txBody>
          <a:bodyPr wrap="square">
            <a:spAutoFit/>
          </a:bodyPr>
          <a:lstStyle/>
          <a:p>
            <a:pPr algn="l"/>
            <a:r>
              <a:rPr lang="en-US" altLang="zh-TW" sz="2400" b="1" i="0" dirty="0">
                <a:solidFill>
                  <a:srgbClr val="1A1A1A"/>
                </a:solidFill>
                <a:effectLst/>
                <a:latin typeface="微軟正黑體" panose="020B0604030504040204" pitchFamily="34" charset="-120"/>
                <a:ea typeface="微軟正黑體" panose="020B0604030504040204" pitchFamily="34" charset="-120"/>
              </a:rPr>
              <a:t>Python PIP </a:t>
            </a:r>
            <a:r>
              <a:rPr lang="zh-TW" altLang="en-US" sz="2400" b="1" i="0" dirty="0">
                <a:solidFill>
                  <a:srgbClr val="1A1A1A"/>
                </a:solidFill>
                <a:effectLst/>
                <a:latin typeface="微軟正黑體" panose="020B0604030504040204" pitchFamily="34" charset="-120"/>
                <a:ea typeface="微軟正黑體" panose="020B0604030504040204" pitchFamily="34" charset="-120"/>
              </a:rPr>
              <a:t>使用 </a:t>
            </a:r>
            <a:r>
              <a:rPr lang="en-US" altLang="zh-TW" sz="2400" b="1" i="0" dirty="0">
                <a:solidFill>
                  <a:srgbClr val="1A1A1A"/>
                </a:solidFill>
                <a:effectLst/>
                <a:latin typeface="微軟正黑體" panose="020B0604030504040204" pitchFamily="34" charset="-120"/>
                <a:ea typeface="微軟正黑體" panose="020B0604030504040204" pitchFamily="34" charset="-120"/>
              </a:rPr>
              <a:t>requirements.txt </a:t>
            </a:r>
            <a:r>
              <a:rPr lang="zh-TW" altLang="en-US" sz="2400" b="1" i="0" dirty="0">
                <a:solidFill>
                  <a:srgbClr val="1A1A1A"/>
                </a:solidFill>
                <a:effectLst/>
                <a:latin typeface="微軟正黑體" panose="020B0604030504040204" pitchFamily="34" charset="-120"/>
                <a:ea typeface="微軟正黑體" panose="020B0604030504040204" pitchFamily="34" charset="-120"/>
              </a:rPr>
              <a:t>管理套件相依性</a:t>
            </a:r>
          </a:p>
        </p:txBody>
      </p:sp>
      <p:sp>
        <p:nvSpPr>
          <p:cNvPr id="9" name="文字方塊 8">
            <a:extLst>
              <a:ext uri="{FF2B5EF4-FFF2-40B4-BE49-F238E27FC236}">
                <a16:creationId xmlns:a16="http://schemas.microsoft.com/office/drawing/2014/main" id="{A47F28FC-2626-A49A-E826-C5363CAB6B52}"/>
              </a:ext>
            </a:extLst>
          </p:cNvPr>
          <p:cNvSpPr txBox="1"/>
          <p:nvPr/>
        </p:nvSpPr>
        <p:spPr>
          <a:xfrm>
            <a:off x="35496" y="2384763"/>
            <a:ext cx="9001000" cy="3831818"/>
          </a:xfrm>
          <a:prstGeom prst="rect">
            <a:avLst/>
          </a:prstGeom>
          <a:noFill/>
        </p:spPr>
        <p:txBody>
          <a:bodyPr wrap="square">
            <a:spAutoFit/>
          </a:bodyPr>
          <a:lstStyle/>
          <a:p>
            <a:pPr algn="l"/>
            <a:r>
              <a:rPr lang="en-US" altLang="zh-TW" sz="2000" b="1" dirty="0">
                <a:solidFill>
                  <a:srgbClr val="FF0000"/>
                </a:solidFill>
                <a:latin typeface="微軟正黑體" panose="020B0604030504040204" pitchFamily="34" charset="-120"/>
                <a:ea typeface="微軟正黑體" panose="020B0604030504040204" pitchFamily="34" charset="-120"/>
              </a:rPr>
              <a:t>PIP </a:t>
            </a:r>
            <a:r>
              <a:rPr lang="zh-TW" altLang="en-US" sz="2000" b="1" dirty="0">
                <a:solidFill>
                  <a:srgbClr val="FF0000"/>
                </a:solidFill>
                <a:latin typeface="微軟正黑體" panose="020B0604030504040204" pitchFamily="34" charset="-120"/>
                <a:ea typeface="微軟正黑體" panose="020B0604030504040204" pitchFamily="34" charset="-120"/>
              </a:rPr>
              <a:t>倒出現有環境套件</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freeze &gt; requirements.txt # requirements.txt </a:t>
            </a:r>
            <a:r>
              <a:rPr lang="zh-TW" altLang="en-US" sz="2000" b="1" dirty="0">
                <a:solidFill>
                  <a:srgbClr val="1A1A1A"/>
                </a:solidFill>
                <a:latin typeface="微軟正黑體" panose="020B0604030504040204" pitchFamily="34" charset="-120"/>
                <a:ea typeface="微軟正黑體" panose="020B0604030504040204" pitchFamily="34" charset="-120"/>
              </a:rPr>
              <a:t>如下述格式</a:t>
            </a:r>
            <a:br>
              <a:rPr lang="zh-TW" altLang="en-US" sz="2000" b="1" dirty="0">
                <a:solidFill>
                  <a:srgbClr val="1A1A1A"/>
                </a:solidFill>
                <a:latin typeface="微軟正黑體" panose="020B0604030504040204" pitchFamily="34" charset="-120"/>
                <a:ea typeface="微軟正黑體" panose="020B0604030504040204" pitchFamily="34" charset="-120"/>
              </a:rPr>
            </a:br>
            <a:r>
              <a:rPr lang="zh-TW" altLang="en-US" sz="2000" b="1" dirty="0">
                <a:solidFill>
                  <a:srgbClr val="1A1A1A"/>
                </a:solidFill>
                <a:latin typeface="微軟正黑體" panose="020B0604030504040204" pitchFamily="34" charset="-120"/>
                <a:ea typeface="微軟正黑體" panose="020B0604030504040204" pitchFamily="34" charset="-120"/>
              </a:rPr>
              <a:t>    </a:t>
            </a:r>
            <a:r>
              <a:rPr lang="en-US" altLang="zh-TW" sz="2000" b="1" dirty="0" err="1">
                <a:solidFill>
                  <a:srgbClr val="1A1A1A"/>
                </a:solidFill>
                <a:latin typeface="微軟正黑體" panose="020B0604030504040204" pitchFamily="34" charset="-120"/>
                <a:ea typeface="微軟正黑體" panose="020B0604030504040204" pitchFamily="34" charset="-120"/>
              </a:rPr>
              <a:t>pylint</a:t>
            </a:r>
            <a:r>
              <a:rPr lang="en-US" altLang="zh-TW" sz="2000" b="1" dirty="0">
                <a:solidFill>
                  <a:srgbClr val="1A1A1A"/>
                </a:solidFill>
                <a:latin typeface="微軟正黑體" panose="020B0604030504040204" pitchFamily="34" charset="-120"/>
                <a:ea typeface="微軟正黑體" panose="020B0604030504040204" pitchFamily="34" charset="-120"/>
              </a:rPr>
              <a:t>==1.6.5</a:t>
            </a:r>
            <a:br>
              <a:rPr lang="en-US" altLang="zh-TW" sz="2000" b="1" dirty="0">
                <a:solidFill>
                  <a:srgbClr val="1A1A1A"/>
                </a:solidFill>
                <a:latin typeface="微軟正黑體" panose="020B0604030504040204" pitchFamily="34" charset="-120"/>
                <a:ea typeface="微軟正黑體" panose="020B0604030504040204" pitchFamily="34" charset="-120"/>
              </a:rPr>
            </a:br>
            <a:r>
              <a:rPr lang="en-US" altLang="zh-TW" sz="2000" b="1" dirty="0">
                <a:solidFill>
                  <a:srgbClr val="1A1A1A"/>
                </a:solidFill>
                <a:latin typeface="微軟正黑體" panose="020B0604030504040204" pitchFamily="34" charset="-120"/>
                <a:ea typeface="微軟正黑體" panose="020B0604030504040204" pitchFamily="34" charset="-120"/>
              </a:rPr>
              <a:t>    </a:t>
            </a:r>
            <a:r>
              <a:rPr lang="en-US" altLang="zh-TW" sz="2000" b="1" dirty="0" err="1">
                <a:solidFill>
                  <a:srgbClr val="1A1A1A"/>
                </a:solidFill>
                <a:latin typeface="微軟正黑體" panose="020B0604030504040204" pitchFamily="34" charset="-120"/>
                <a:ea typeface="微軟正黑體" panose="020B0604030504040204" pitchFamily="34" charset="-120"/>
              </a:rPr>
              <a:t>PyMySQL</a:t>
            </a:r>
            <a:r>
              <a:rPr lang="en-US" altLang="zh-TW" sz="2000" b="1" dirty="0">
                <a:solidFill>
                  <a:srgbClr val="1A1A1A"/>
                </a:solidFill>
                <a:latin typeface="微軟正黑體" panose="020B0604030504040204" pitchFamily="34" charset="-120"/>
                <a:ea typeface="微軟正黑體" panose="020B0604030504040204" pitchFamily="34" charset="-120"/>
              </a:rPr>
              <a:t>==0.6.7</a:t>
            </a:r>
          </a:p>
          <a:p>
            <a:pPr algn="l">
              <a:spcBef>
                <a:spcPts val="600"/>
              </a:spcBef>
              <a:buFont typeface="Arial" panose="020B0604020202020204" pitchFamily="34" charset="0"/>
              <a:buChar char="•"/>
            </a:pPr>
            <a:r>
              <a:rPr lang="en-US" altLang="zh-TW" sz="1400" b="1" dirty="0">
                <a:solidFill>
                  <a:srgbClr val="1A1A1A"/>
                </a:solidFill>
                <a:latin typeface="微軟正黑體" panose="020B0604030504040204" pitchFamily="34" charset="-120"/>
                <a:ea typeface="微軟正黑體" panose="020B0604030504040204" pitchFamily="34" charset="-120"/>
              </a:rPr>
              <a:t>--no-index - Ignore package index (only looking at --find-links URLs instead).</a:t>
            </a:r>
          </a:p>
          <a:p>
            <a:pPr algn="l">
              <a:buFont typeface="Arial" panose="020B0604020202020204" pitchFamily="34" charset="0"/>
              <a:buChar char="•"/>
            </a:pPr>
            <a:r>
              <a:rPr lang="en-US" altLang="zh-TW" sz="1400" b="1" dirty="0">
                <a:solidFill>
                  <a:srgbClr val="1A1A1A"/>
                </a:solidFill>
                <a:latin typeface="微軟正黑體" panose="020B0604030504040204" pitchFamily="34" charset="-120"/>
                <a:ea typeface="微軟正黑體" panose="020B0604030504040204" pitchFamily="34" charset="-120"/>
              </a:rPr>
              <a:t>--find-links &lt;URL&gt; - If a URL or path to an HTML file, then parse for links to archives.</a:t>
            </a:r>
          </a:p>
          <a:p>
            <a:pPr algn="l">
              <a:spcBef>
                <a:spcPts val="1200"/>
              </a:spcBef>
            </a:pPr>
            <a:r>
              <a:rPr lang="en-US" altLang="zh-TW" sz="2000" b="1" dirty="0">
                <a:solidFill>
                  <a:srgbClr val="FF0000"/>
                </a:solidFill>
                <a:latin typeface="微軟正黑體" panose="020B0604030504040204" pitchFamily="34" charset="-120"/>
                <a:ea typeface="微軟正黑體" panose="020B0604030504040204" pitchFamily="34" charset="-120"/>
              </a:rPr>
              <a:t>PIP </a:t>
            </a:r>
            <a:r>
              <a:rPr lang="zh-TW" altLang="en-US" sz="2000" b="1" dirty="0">
                <a:solidFill>
                  <a:srgbClr val="FF0000"/>
                </a:solidFill>
                <a:latin typeface="微軟正黑體" panose="020B0604030504040204" pitchFamily="34" charset="-120"/>
                <a:ea typeface="微軟正黑體" panose="020B0604030504040204" pitchFamily="34" charset="-120"/>
              </a:rPr>
              <a:t>安裝 </a:t>
            </a:r>
            <a:r>
              <a:rPr lang="en-US" altLang="zh-TW" sz="2000" b="1" dirty="0">
                <a:solidFill>
                  <a:srgbClr val="FF0000"/>
                </a:solidFill>
                <a:latin typeface="微軟正黑體" panose="020B0604030504040204" pitchFamily="34" charset="-120"/>
                <a:ea typeface="微軟正黑體" panose="020B0604030504040204" pitchFamily="34" charset="-120"/>
              </a:rPr>
              <a:t>requirements.txt </a:t>
            </a:r>
            <a:r>
              <a:rPr lang="zh-TW" altLang="en-US" sz="2000" b="1" dirty="0">
                <a:solidFill>
                  <a:srgbClr val="FF0000"/>
                </a:solidFill>
                <a:latin typeface="微軟正黑體" panose="020B0604030504040204" pitchFamily="34" charset="-120"/>
                <a:ea typeface="微軟正黑體" panose="020B0604030504040204" pitchFamily="34" charset="-120"/>
              </a:rPr>
              <a:t>的套件</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install -r requirements.txt</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install -U -r requirements.txt   </a:t>
            </a:r>
            <a:r>
              <a:rPr lang="en-US" altLang="zh-TW" sz="2000" b="0" i="1" dirty="0">
                <a:solidFill>
                  <a:srgbClr val="232629"/>
                </a:solidFill>
                <a:effectLst/>
                <a:latin typeface="-apple-system"/>
              </a:rPr>
              <a:t>(-U = update if it had already installed)</a:t>
            </a: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4642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BF0FC734-765D-2C82-0DB0-889962DCB405}"/>
              </a:ext>
            </a:extLst>
          </p:cNvPr>
          <p:cNvSpPr txBox="1"/>
          <p:nvPr/>
        </p:nvSpPr>
        <p:spPr>
          <a:xfrm>
            <a:off x="2843808" y="62549"/>
            <a:ext cx="4619624" cy="461665"/>
          </a:xfrm>
          <a:prstGeom prst="rect">
            <a:avLst/>
          </a:prstGeom>
          <a:noFill/>
        </p:spPr>
        <p:txBody>
          <a:bodyPr wrap="square">
            <a:spAutoFit/>
          </a:bodyPr>
          <a:lstStyle/>
          <a:p>
            <a:pPr algn="l"/>
            <a:r>
              <a:rPr lang="zh-TW" altLang="en-US" sz="2400" b="1" i="0" dirty="0">
                <a:solidFill>
                  <a:srgbClr val="292929"/>
                </a:solidFill>
                <a:effectLst/>
                <a:latin typeface="微軟正黑體" panose="020B0604030504040204" pitchFamily="34" charset="-120"/>
                <a:ea typeface="微軟正黑體" panose="020B0604030504040204" pitchFamily="34" charset="-120"/>
              </a:rPr>
              <a:t>在</a:t>
            </a:r>
            <a:r>
              <a:rPr lang="en-US" altLang="zh-TW" sz="2400" b="1" i="0" dirty="0">
                <a:solidFill>
                  <a:srgbClr val="292929"/>
                </a:solidFill>
                <a:effectLst/>
                <a:latin typeface="微軟正黑體" panose="020B0604030504040204" pitchFamily="34" charset="-120"/>
                <a:ea typeface="微軟正黑體" panose="020B0604030504040204" pitchFamily="34" charset="-120"/>
              </a:rPr>
              <a:t>Vue.js</a:t>
            </a:r>
            <a:r>
              <a:rPr lang="zh-TW" altLang="en-US" sz="2400" b="1" i="0" dirty="0">
                <a:solidFill>
                  <a:srgbClr val="292929"/>
                </a:solidFill>
                <a:effectLst/>
                <a:latin typeface="微軟正黑體" panose="020B0604030504040204" pitchFamily="34" charset="-120"/>
                <a:ea typeface="微軟正黑體" panose="020B0604030504040204" pitchFamily="34" charset="-120"/>
              </a:rPr>
              <a:t>中使用</a:t>
            </a:r>
            <a:r>
              <a:rPr lang="en-US" altLang="zh-TW" sz="2400" b="1" i="0" dirty="0" err="1">
                <a:solidFill>
                  <a:srgbClr val="292929"/>
                </a:solidFill>
                <a:effectLst/>
                <a:latin typeface="微軟正黑體" panose="020B0604030504040204" pitchFamily="34" charset="-120"/>
                <a:ea typeface="微軟正黑體" panose="020B0604030504040204" pitchFamily="34" charset="-120"/>
              </a:rPr>
              <a:t>Axios</a:t>
            </a:r>
            <a:endParaRPr lang="en-US" altLang="zh-TW" sz="2400" b="1" i="0" dirty="0">
              <a:solidFill>
                <a:srgbClr val="292929"/>
              </a:solidFill>
              <a:effectLst/>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6AD9B958-54BC-E14F-7026-DAA25A49967E}"/>
              </a:ext>
            </a:extLst>
          </p:cNvPr>
          <p:cNvSpPr txBox="1"/>
          <p:nvPr/>
        </p:nvSpPr>
        <p:spPr>
          <a:xfrm>
            <a:off x="179511" y="606395"/>
            <a:ext cx="8778493" cy="830997"/>
          </a:xfrm>
          <a:prstGeom prst="rect">
            <a:avLst/>
          </a:prstGeom>
          <a:noFill/>
        </p:spPr>
        <p:txBody>
          <a:bodyPr wrap="square">
            <a:spAutoFit/>
          </a:bodyPr>
          <a:lstStyle/>
          <a:p>
            <a:r>
              <a:rPr lang="zh-TW" altLang="en-US" sz="1600" b="0" i="0" dirty="0">
                <a:solidFill>
                  <a:srgbClr val="292929"/>
                </a:solidFill>
                <a:effectLst/>
                <a:latin typeface="微軟正黑體" panose="020B0604030504040204" pitchFamily="34" charset="-120"/>
                <a:ea typeface="微軟正黑體" panose="020B0604030504040204" pitchFamily="34" charset="-120"/>
              </a:rPr>
              <a:t>依照</a:t>
            </a:r>
            <a:r>
              <a:rPr lang="en-US" altLang="zh-TW" sz="1600" b="0" i="0" u="sng" dirty="0" err="1">
                <a:effectLst/>
                <a:latin typeface="微軟正黑體" panose="020B0604030504040204" pitchFamily="34" charset="-120"/>
                <a:ea typeface="微軟正黑體" panose="020B0604030504040204" pitchFamily="34" charset="-120"/>
                <a:hlinkClick r:id="rId2"/>
              </a:rPr>
              <a:t>Axios</a:t>
            </a:r>
            <a:r>
              <a:rPr lang="zh-TW" altLang="en-US" sz="1600" b="0" i="0" u="sng" dirty="0">
                <a:effectLst/>
                <a:latin typeface="微軟正黑體" panose="020B0604030504040204" pitchFamily="34" charset="-120"/>
                <a:ea typeface="微軟正黑體" panose="020B0604030504040204" pitchFamily="34" charset="-120"/>
                <a:hlinkClick r:id="rId2"/>
              </a:rPr>
              <a:t>官方網站</a:t>
            </a:r>
            <a:r>
              <a:rPr lang="zh-TW" altLang="en-US" sz="1600" b="0" i="0" dirty="0">
                <a:solidFill>
                  <a:srgbClr val="292929"/>
                </a:solidFill>
                <a:effectLst/>
                <a:latin typeface="微軟正黑體" panose="020B0604030504040204" pitchFamily="34" charset="-120"/>
                <a:ea typeface="微軟正黑體" panose="020B0604030504040204" pitchFamily="34" charset="-120"/>
              </a:rPr>
              <a:t>說明，它是以</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a:t>
            </a:r>
            <a:r>
              <a:rPr lang="zh-TW" altLang="en-US" sz="1600" b="0" i="0" dirty="0">
                <a:solidFill>
                  <a:srgbClr val="292929"/>
                </a:solidFill>
                <a:effectLst/>
                <a:latin typeface="微軟正黑體" panose="020B0604030504040204" pitchFamily="34" charset="-120"/>
                <a:ea typeface="微軟正黑體" panose="020B0604030504040204" pitchFamily="34" charset="-120"/>
              </a:rPr>
              <a:t>為基礎（</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promise-based</a:t>
            </a:r>
            <a:r>
              <a:rPr lang="zh-TW" altLang="en-US" sz="1600" b="0" i="0" dirty="0">
                <a:solidFill>
                  <a:srgbClr val="292929"/>
                </a:solidFill>
                <a:effectLst/>
                <a:latin typeface="微軟正黑體" panose="020B0604030504040204" pitchFamily="34" charset="-120"/>
                <a:ea typeface="微軟正黑體" panose="020B0604030504040204" pitchFamily="34" charset="-120"/>
              </a:rPr>
              <a:t>）的 </a:t>
            </a:r>
            <a:r>
              <a:rPr lang="en-US" altLang="zh-TW" sz="1600" b="0" i="0" dirty="0">
                <a:solidFill>
                  <a:srgbClr val="292929"/>
                </a:solidFill>
                <a:effectLst/>
                <a:latin typeface="微軟正黑體" panose="020B0604030504040204" pitchFamily="34" charset="-120"/>
                <a:ea typeface="微軟正黑體" panose="020B0604030504040204" pitchFamily="34" charset="-120"/>
              </a:rPr>
              <a:t>HTTP </a:t>
            </a:r>
            <a:r>
              <a:rPr lang="zh-TW" altLang="en-US" sz="1600" b="0" i="0" dirty="0">
                <a:solidFill>
                  <a:srgbClr val="292929"/>
                </a:solidFill>
                <a:effectLst/>
                <a:latin typeface="微軟正黑體" panose="020B0604030504040204" pitchFamily="34" charset="-120"/>
                <a:ea typeface="微軟正黑體" panose="020B0604030504040204" pitchFamily="34" charset="-120"/>
              </a:rPr>
              <a:t>請求工具，可以被應用在瀏覽器與</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a:t>
            </a:r>
            <a:r>
              <a:rPr lang="zh-TW" altLang="en-US" sz="1600" b="0" i="0" dirty="0">
                <a:solidFill>
                  <a:srgbClr val="292929"/>
                </a:solidFill>
                <a:effectLst/>
                <a:latin typeface="微軟正黑體" panose="020B0604030504040204" pitchFamily="34" charset="-120"/>
                <a:ea typeface="微軟正黑體" panose="020B0604030504040204" pitchFamily="34" charset="-120"/>
              </a:rPr>
              <a:t>環境中。在伺服器端可以使用</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 http</a:t>
            </a:r>
            <a:r>
              <a:rPr lang="zh-TW" altLang="en-US" sz="1600" b="0" i="0" dirty="0">
                <a:solidFill>
                  <a:srgbClr val="292929"/>
                </a:solidFill>
                <a:effectLst/>
                <a:latin typeface="微軟正黑體" panose="020B0604030504040204" pitchFamily="34" charset="-120"/>
                <a:ea typeface="微軟正黑體" panose="020B0604030504040204" pitchFamily="34" charset="-120"/>
              </a:rPr>
              <a:t>模組，而在使用者用戶端則使用</a:t>
            </a:r>
            <a:r>
              <a:rPr lang="en-US" altLang="zh-TW" sz="1600" b="0" i="0" dirty="0" err="1">
                <a:solidFill>
                  <a:srgbClr val="FF0000"/>
                </a:solidFill>
                <a:effectLst/>
                <a:latin typeface="微軟正黑體" panose="020B0604030504040204" pitchFamily="34" charset="-120"/>
                <a:ea typeface="微軟正黑體" panose="020B0604030504040204" pitchFamily="34" charset="-120"/>
              </a:rPr>
              <a:t>XMLHttpRequests</a:t>
            </a:r>
            <a:r>
              <a:rPr lang="zh-TW" altLang="en-US" sz="1600" b="0" i="0" dirty="0">
                <a:solidFill>
                  <a:srgbClr val="292929"/>
                </a:solidFill>
                <a:effectLst/>
                <a:latin typeface="微軟正黑體" panose="020B0604030504040204" pitchFamily="34" charset="-120"/>
                <a:ea typeface="微軟正黑體" panose="020B0604030504040204" pitchFamily="34" charset="-120"/>
              </a:rPr>
              <a:t>。具備下面幾項特性：</a:t>
            </a:r>
            <a:endParaRPr lang="zh-TW" altLang="en-US"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90EF9688-860A-D22A-AD53-B61786F3BB44}"/>
              </a:ext>
            </a:extLst>
          </p:cNvPr>
          <p:cNvSpPr txBox="1"/>
          <p:nvPr/>
        </p:nvSpPr>
        <p:spPr>
          <a:xfrm>
            <a:off x="185996" y="1438900"/>
            <a:ext cx="8958004" cy="5324535"/>
          </a:xfrm>
          <a:prstGeom prst="rect">
            <a:avLst/>
          </a:prstGeom>
          <a:noFill/>
        </p:spPr>
        <p:txBody>
          <a:bodyPr wrap="square">
            <a:spAutoFit/>
          </a:bodyPr>
          <a:lstStyle/>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1</a:t>
            </a:r>
            <a:r>
              <a:rPr lang="zh-TW" altLang="en-US" sz="1600" b="0" i="0" dirty="0">
                <a:solidFill>
                  <a:srgbClr val="292929"/>
                </a:solidFill>
                <a:effectLst/>
                <a:latin typeface="微軟正黑體" panose="020B0604030504040204" pitchFamily="34" charset="-120"/>
                <a:ea typeface="微軟正黑體" panose="020B0604030504040204" pitchFamily="34" charset="-120"/>
              </a:rPr>
              <a:t>、從瀏覽器發送</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XMLHttpRequests</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2</a:t>
            </a:r>
            <a:r>
              <a:rPr lang="zh-TW" altLang="en-US" sz="1600" b="0" i="0" dirty="0">
                <a:solidFill>
                  <a:srgbClr val="292929"/>
                </a:solidFill>
                <a:effectLst/>
                <a:latin typeface="微軟正黑體" panose="020B0604030504040204" pitchFamily="34" charset="-120"/>
                <a:ea typeface="微軟正黑體" panose="020B0604030504040204" pitchFamily="34" charset="-120"/>
              </a:rPr>
              <a:t>、從</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a:t>
            </a:r>
            <a:r>
              <a:rPr lang="zh-TW" altLang="en-US" sz="1600" b="0" i="0" dirty="0">
                <a:solidFill>
                  <a:srgbClr val="292929"/>
                </a:solidFill>
                <a:effectLst/>
                <a:latin typeface="微軟正黑體" panose="020B0604030504040204" pitchFamily="34" charset="-120"/>
                <a:ea typeface="微軟正黑體" panose="020B0604030504040204" pitchFamily="34" charset="-120"/>
              </a:rPr>
              <a:t>發送</a:t>
            </a:r>
            <a:r>
              <a:rPr lang="en-US" altLang="zh-TW" sz="1600" b="0" i="0" dirty="0">
                <a:solidFill>
                  <a:srgbClr val="292929"/>
                </a:solidFill>
                <a:effectLst/>
                <a:latin typeface="微軟正黑體" panose="020B0604030504040204" pitchFamily="34" charset="-120"/>
                <a:ea typeface="微軟正黑體" panose="020B0604030504040204" pitchFamily="34" charset="-120"/>
              </a:rPr>
              <a:t>http</a:t>
            </a:r>
            <a:r>
              <a:rPr lang="zh-TW" altLang="en-US" sz="1600" b="0" i="0" dirty="0">
                <a:solidFill>
                  <a:srgbClr val="292929"/>
                </a:solidFill>
                <a:effectLst/>
                <a:latin typeface="微軟正黑體" panose="020B0604030504040204" pitchFamily="34" charset="-120"/>
                <a:ea typeface="微軟正黑體" panose="020B0604030504040204" pitchFamily="34" charset="-120"/>
              </a:rPr>
              <a:t>請求</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3</a:t>
            </a:r>
            <a:r>
              <a:rPr lang="zh-TW" altLang="en-US" sz="1600" b="0" i="0" dirty="0">
                <a:solidFill>
                  <a:srgbClr val="292929"/>
                </a:solidFill>
                <a:effectLst/>
                <a:latin typeface="微軟正黑體" panose="020B0604030504040204" pitchFamily="34" charset="-120"/>
                <a:ea typeface="微軟正黑體" panose="020B0604030504040204" pitchFamily="34" charset="-120"/>
              </a:rPr>
              <a:t>、支援</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 API</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4</a:t>
            </a:r>
            <a:r>
              <a:rPr lang="zh-TW" altLang="en-US" sz="1600" b="0" i="0" dirty="0">
                <a:solidFill>
                  <a:srgbClr val="292929"/>
                </a:solidFill>
                <a:effectLst/>
                <a:latin typeface="微軟正黑體" panose="020B0604030504040204" pitchFamily="34" charset="-120"/>
                <a:ea typeface="微軟正黑體" panose="020B0604030504040204" pitchFamily="34" charset="-120"/>
              </a:rPr>
              <a:t>、攔截請求與回應</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5</a:t>
            </a:r>
            <a:r>
              <a:rPr lang="zh-TW" altLang="en-US" sz="1600" b="0" i="0" dirty="0">
                <a:solidFill>
                  <a:srgbClr val="292929"/>
                </a:solidFill>
                <a:effectLst/>
                <a:latin typeface="微軟正黑體" panose="020B0604030504040204" pitchFamily="34" charset="-120"/>
                <a:ea typeface="微軟正黑體" panose="020B0604030504040204" pitchFamily="34" charset="-120"/>
              </a:rPr>
              <a:t>、轉換請求與回應的數據</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6</a:t>
            </a:r>
            <a:r>
              <a:rPr lang="zh-TW" altLang="en-US" sz="1600" b="0" i="0" dirty="0">
                <a:solidFill>
                  <a:srgbClr val="292929"/>
                </a:solidFill>
                <a:effectLst/>
                <a:latin typeface="微軟正黑體" panose="020B0604030504040204" pitchFamily="34" charset="-120"/>
                <a:ea typeface="微軟正黑體" panose="020B0604030504040204" pitchFamily="34" charset="-120"/>
              </a:rPr>
              <a:t>、取消請求</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7</a:t>
            </a:r>
            <a:r>
              <a:rPr lang="zh-TW" altLang="en-US" sz="1600" b="0" i="0" dirty="0">
                <a:solidFill>
                  <a:srgbClr val="292929"/>
                </a:solidFill>
                <a:effectLst/>
                <a:latin typeface="微軟正黑體" panose="020B0604030504040204" pitchFamily="34" charset="-120"/>
                <a:ea typeface="微軟正黑體" panose="020B0604030504040204" pitchFamily="34" charset="-120"/>
              </a:rPr>
              <a:t>、自動轉換</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Json</a:t>
            </a:r>
            <a:r>
              <a:rPr lang="zh-TW" altLang="en-US" sz="1600" b="0" i="0" dirty="0">
                <a:solidFill>
                  <a:srgbClr val="292929"/>
                </a:solidFill>
                <a:effectLst/>
                <a:latin typeface="微軟正黑體" panose="020B0604030504040204" pitchFamily="34" charset="-120"/>
                <a:ea typeface="微軟正黑體" panose="020B0604030504040204" pitchFamily="34" charset="-120"/>
              </a:rPr>
              <a:t>格式</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8</a:t>
            </a:r>
            <a:r>
              <a:rPr lang="zh-TW" altLang="en-US" sz="1600" b="0" i="0" dirty="0">
                <a:solidFill>
                  <a:srgbClr val="292929"/>
                </a:solidFill>
                <a:effectLst/>
                <a:latin typeface="微軟正黑體" panose="020B0604030504040204" pitchFamily="34" charset="-120"/>
                <a:ea typeface="微軟正黑體" panose="020B0604030504040204" pitchFamily="34" charset="-120"/>
              </a:rPr>
              <a:t>、保護安全機制以預防客戶端受</a:t>
            </a:r>
            <a:r>
              <a:rPr lang="en-US" altLang="zh-TW" sz="1600" b="0" i="0" dirty="0">
                <a:solidFill>
                  <a:srgbClr val="292929"/>
                </a:solidFill>
                <a:effectLst/>
                <a:latin typeface="微軟正黑體" panose="020B0604030504040204" pitchFamily="34" charset="-120"/>
                <a:ea typeface="微軟正黑體" panose="020B0604030504040204" pitchFamily="34" charset="-120"/>
              </a:rPr>
              <a:t>XSRF</a:t>
            </a:r>
            <a:r>
              <a:rPr lang="zh-TW" altLang="en-US" sz="1600" b="0" i="0" dirty="0">
                <a:solidFill>
                  <a:srgbClr val="292929"/>
                </a:solidFill>
                <a:effectLst/>
                <a:latin typeface="微軟正黑體" panose="020B0604030504040204" pitchFamily="34" charset="-120"/>
                <a:ea typeface="微軟正黑體" panose="020B0604030504040204" pitchFamily="34" charset="-120"/>
              </a:rPr>
              <a:t>攻擊</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endParaRPr lang="en-US" altLang="zh-TW" sz="1600" dirty="0">
              <a:solidFill>
                <a:srgbClr val="292929"/>
              </a:solidFill>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的安裝</a:t>
            </a:r>
            <a:r>
              <a:rPr lang="en-US" altLang="zh-TW" sz="1600" dirty="0">
                <a:solidFill>
                  <a:srgbClr val="292929"/>
                </a:solidFill>
                <a:latin typeface="微軟正黑體" panose="020B0604030504040204" pitchFamily="34" charset="-120"/>
                <a:ea typeface="微軟正黑體" panose="020B0604030504040204" pitchFamily="34" charset="-120"/>
              </a:rPr>
              <a:t>:</a:t>
            </a:r>
          </a:p>
          <a:p>
            <a:pPr algn="l"/>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b="0" i="0" dirty="0">
                <a:solidFill>
                  <a:srgbClr val="292929"/>
                </a:solidFill>
                <a:effectLst/>
                <a:latin typeface="微軟正黑體" panose="020B0604030504040204" pitchFamily="34" charset="-120"/>
                <a:ea typeface="微軟正黑體" panose="020B0604030504040204" pitchFamily="34" charset="-120"/>
              </a:rPr>
              <a:t>1</a:t>
            </a:r>
            <a:r>
              <a:rPr lang="zh-TW" altLang="en-US" sz="1600" b="0" i="0" dirty="0">
                <a:solidFill>
                  <a:srgbClr val="292929"/>
                </a:solidFill>
                <a:effectLst/>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npm</a:t>
            </a:r>
            <a:r>
              <a:rPr lang="en-US" altLang="zh-TW" sz="1600" b="0" i="0" dirty="0">
                <a:solidFill>
                  <a:srgbClr val="292929"/>
                </a:solidFill>
                <a:effectLst/>
                <a:latin typeface="微軟正黑體" panose="020B0604030504040204" pitchFamily="34" charset="-120"/>
                <a:ea typeface="微軟正黑體" panose="020B0604030504040204" pitchFamily="34" charset="-120"/>
              </a:rPr>
              <a:t> install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axios</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r>
              <a:rPr lang="en-US" altLang="zh-TW" sz="1600" b="0" i="0" dirty="0">
                <a:solidFill>
                  <a:srgbClr val="292929"/>
                </a:solidFill>
                <a:effectLst/>
                <a:latin typeface="微軟正黑體" panose="020B0604030504040204" pitchFamily="34" charset="-120"/>
                <a:ea typeface="微軟正黑體" panose="020B0604030504040204" pitchFamily="34" charset="-120"/>
              </a:rPr>
              <a:t> 2</a:t>
            </a:r>
            <a:r>
              <a:rPr lang="zh-TW" altLang="en-US" sz="1600" b="0" i="0" dirty="0">
                <a:solidFill>
                  <a:srgbClr val="292929"/>
                </a:solidFill>
                <a:effectLst/>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在專案中匯入</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套件</a:t>
            </a:r>
            <a:r>
              <a:rPr lang="en-US" altLang="zh-TW" sz="1600" dirty="0">
                <a:solidFill>
                  <a:srgbClr val="292929"/>
                </a:solidFill>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  </a:t>
            </a:r>
            <a:r>
              <a:rPr lang="en-US" altLang="zh-TW" sz="1600" dirty="0">
                <a:solidFill>
                  <a:srgbClr val="292929"/>
                </a:solidFill>
                <a:latin typeface="微軟正黑體" panose="020B0604030504040204" pitchFamily="34" charset="-120"/>
                <a:ea typeface="微軟正黑體" panose="020B0604030504040204" pitchFamily="34" charset="-120"/>
              </a:rPr>
              <a:t>import </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en-US" altLang="zh-TW" sz="1600" dirty="0">
                <a:solidFill>
                  <a:srgbClr val="292929"/>
                </a:solidFill>
                <a:latin typeface="微軟正黑體" panose="020B0604030504040204" pitchFamily="34" charset="-120"/>
                <a:ea typeface="微軟正黑體" panose="020B0604030504040204" pitchFamily="34" charset="-120"/>
              </a:rPr>
              <a:t> from '</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en-US" altLang="zh-TW" sz="1600" dirty="0">
                <a:solidFill>
                  <a:srgbClr val="292929"/>
                </a:solidFill>
                <a:latin typeface="微軟正黑體" panose="020B0604030504040204" pitchFamily="34" charset="-120"/>
                <a:ea typeface="微軟正黑體" panose="020B0604030504040204" pitchFamily="34" charset="-120"/>
              </a:rPr>
              <a:t>’;</a:t>
            </a:r>
            <a:endParaRPr lang="zh-TW" altLang="en-US" sz="1600" dirty="0">
              <a:solidFill>
                <a:srgbClr val="292929"/>
              </a:solidFill>
              <a:latin typeface="微軟正黑體" panose="020B0604030504040204" pitchFamily="34" charset="-120"/>
              <a:ea typeface="微軟正黑體" panose="020B0604030504040204" pitchFamily="34" charset="-120"/>
            </a:endParaRPr>
          </a:p>
          <a:p>
            <a:pPr algn="l"/>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r>
              <a:rPr lang="zh-TW" altLang="en-US" sz="1600" dirty="0">
                <a:solidFill>
                  <a:srgbClr val="292929"/>
                </a:solidFill>
                <a:latin typeface="微軟正黑體" panose="020B0604030504040204" pitchFamily="34" charset="-120"/>
                <a:ea typeface="微軟正黑體" panose="020B0604030504040204" pitchFamily="34" charset="-120"/>
              </a:rPr>
              <a:t>透過</a:t>
            </a:r>
            <a:r>
              <a:rPr lang="en-US" altLang="zh-TW" sz="1600" dirty="0">
                <a:solidFill>
                  <a:srgbClr val="292929"/>
                </a:solidFill>
                <a:latin typeface="微軟正黑體" panose="020B0604030504040204" pitchFamily="34" charset="-120"/>
                <a:ea typeface="微軟正黑體" panose="020B0604030504040204" pitchFamily="34" charset="-120"/>
              </a:rPr>
              <a:t>GET</a:t>
            </a:r>
            <a:r>
              <a:rPr lang="zh-TW" altLang="en-US" sz="1600" dirty="0">
                <a:solidFill>
                  <a:srgbClr val="292929"/>
                </a:solidFill>
                <a:latin typeface="微軟正黑體" panose="020B0604030504040204" pitchFamily="34" charset="-120"/>
                <a:ea typeface="微軟正黑體" panose="020B0604030504040204" pitchFamily="34" charset="-120"/>
              </a:rPr>
              <a:t>取得資料</a:t>
            </a:r>
            <a:r>
              <a:rPr lang="en-US" altLang="zh-TW" sz="1600" dirty="0">
                <a:solidFill>
                  <a:srgbClr val="292929"/>
                </a:solidFill>
                <a:latin typeface="微軟正黑體" panose="020B0604030504040204" pitchFamily="34" charset="-120"/>
                <a:ea typeface="微軟正黑體" panose="020B0604030504040204" pitchFamily="34" charset="-120"/>
              </a:rPr>
              <a:t>:  </a:t>
            </a:r>
            <a:r>
              <a:rPr lang="zh-TW" altLang="en-US" sz="1600" dirty="0">
                <a:solidFill>
                  <a:srgbClr val="292929"/>
                </a:solidFill>
                <a:latin typeface="微軟正黑體" panose="020B0604030504040204" pitchFamily="34" charset="-120"/>
                <a:ea typeface="微軟正黑體" panose="020B0604030504040204" pitchFamily="34" charset="-120"/>
              </a:rPr>
              <a:t>變數 </a:t>
            </a:r>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dirty="0" err="1">
                <a:solidFill>
                  <a:srgbClr val="292929"/>
                </a:solidFill>
                <a:latin typeface="微軟正黑體" panose="020B0604030504040204" pitchFamily="34" charset="-120"/>
                <a:ea typeface="微軟正黑體" panose="020B0604030504040204" pitchFamily="34" charset="-120"/>
              </a:rPr>
              <a:t>axios.get</a:t>
            </a:r>
            <a:r>
              <a:rPr lang="en-US" altLang="zh-TW" sz="1600" dirty="0">
                <a:solidFill>
                  <a:srgbClr val="292929"/>
                </a:solidFill>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資料來源網址</a:t>
            </a:r>
            <a:r>
              <a:rPr lang="en-US" altLang="zh-TW" sz="1600" dirty="0" err="1">
                <a:solidFill>
                  <a:srgbClr val="292929"/>
                </a:solidFill>
                <a:latin typeface="微軟正黑體" panose="020B0604030504040204" pitchFamily="34" charset="-120"/>
                <a:ea typeface="微軟正黑體" panose="020B0604030504040204" pitchFamily="34" charset="-120"/>
              </a:rPr>
              <a:t>url</a:t>
            </a:r>
            <a:r>
              <a:rPr lang="en-US" altLang="zh-TW" sz="1600" dirty="0">
                <a:solidFill>
                  <a:srgbClr val="292929"/>
                </a:solidFill>
                <a:latin typeface="微軟正黑體" panose="020B0604030504040204" pitchFamily="34" charset="-120"/>
                <a:ea typeface="微軟正黑體" panose="020B0604030504040204" pitchFamily="34" charset="-120"/>
              </a:rPr>
              <a:t>’)</a:t>
            </a:r>
          </a:p>
          <a:p>
            <a:pPr indent="-285750">
              <a:buFont typeface="Arial" panose="020B0604020202020204" pitchFamily="34" charset="0"/>
              <a:buChar char="•"/>
            </a:pPr>
            <a:r>
              <a:rPr lang="zh-TW" altLang="en-US" sz="1600" dirty="0">
                <a:solidFill>
                  <a:srgbClr val="292929"/>
                </a:solidFill>
                <a:latin typeface="微軟正黑體" panose="020B0604030504040204" pitchFamily="34" charset="-120"/>
                <a:ea typeface="微軟正黑體" panose="020B0604030504040204" pitchFamily="34" charset="-120"/>
              </a:rPr>
              <a:t>透過</a:t>
            </a:r>
            <a:r>
              <a:rPr lang="en-US" altLang="zh-TW" sz="1600" dirty="0">
                <a:solidFill>
                  <a:srgbClr val="292929"/>
                </a:solidFill>
                <a:latin typeface="微軟正黑體" panose="020B0604030504040204" pitchFamily="34" charset="-120"/>
                <a:ea typeface="微軟正黑體" panose="020B0604030504040204" pitchFamily="34" charset="-120"/>
              </a:rPr>
              <a:t>POST</a:t>
            </a:r>
            <a:r>
              <a:rPr lang="zh-TW" altLang="en-US" sz="1600" dirty="0">
                <a:solidFill>
                  <a:srgbClr val="292929"/>
                </a:solidFill>
                <a:latin typeface="微軟正黑體" panose="020B0604030504040204" pitchFamily="34" charset="-120"/>
                <a:ea typeface="微軟正黑體" panose="020B0604030504040204" pitchFamily="34" charset="-120"/>
              </a:rPr>
              <a:t>傳送資料</a:t>
            </a:r>
            <a:r>
              <a:rPr lang="en-US" altLang="zh-TW" sz="1600" dirty="0">
                <a:solidFill>
                  <a:srgbClr val="292929"/>
                </a:solidFill>
                <a:latin typeface="微軟正黑體" panose="020B0604030504040204" pitchFamily="34" charset="-120"/>
                <a:ea typeface="微軟正黑體" panose="020B0604030504040204" pitchFamily="34" charset="-120"/>
              </a:rPr>
              <a:t>: </a:t>
            </a:r>
          </a:p>
          <a:p>
            <a:r>
              <a:rPr lang="en-US" altLang="zh-TW" sz="1600" b="0" i="0" dirty="0">
                <a:solidFill>
                  <a:srgbClr val="292929"/>
                </a:solidFill>
                <a:effectLst/>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axios.post</a:t>
            </a:r>
            <a:r>
              <a:rPr lang="en-US" altLang="zh-TW" sz="1600" b="0" i="0" dirty="0">
                <a:solidFill>
                  <a:srgbClr val="292929"/>
                </a:solidFill>
                <a:effectLst/>
                <a:latin typeface="微軟正黑體" panose="020B0604030504040204" pitchFamily="34" charset="-120"/>
                <a:ea typeface="微軟正黑體" panose="020B0604030504040204" pitchFamily="34" charset="-120"/>
              </a:rPr>
              <a:t>('/user', {</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firstName</a:t>
            </a:r>
            <a:r>
              <a:rPr lang="en-US" altLang="zh-TW" sz="1600" b="0" i="0" dirty="0">
                <a:solidFill>
                  <a:srgbClr val="292929"/>
                </a:solidFill>
                <a:effectLst/>
                <a:latin typeface="微軟正黑體" panose="020B0604030504040204" pitchFamily="34" charset="-120"/>
                <a:ea typeface="微軟正黑體" panose="020B0604030504040204" pitchFamily="34" charset="-120"/>
              </a:rPr>
              <a:t>: 'Fred’, </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lastName</a:t>
            </a:r>
            <a:r>
              <a:rPr lang="en-US" altLang="zh-TW" sz="1600" b="0" i="0" dirty="0">
                <a:solidFill>
                  <a:srgbClr val="292929"/>
                </a:solidFill>
                <a:effectLst/>
                <a:latin typeface="微軟正黑體" panose="020B0604030504040204" pitchFamily="34" charset="-120"/>
                <a:ea typeface="微軟正黑體" panose="020B0604030504040204" pitchFamily="34" charset="-120"/>
              </a:rPr>
              <a:t>: 'Flintstone’</a:t>
            </a:r>
          </a:p>
          <a:p>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b="0" i="0" dirty="0">
                <a:solidFill>
                  <a:srgbClr val="292929"/>
                </a:solidFill>
                <a:effectLst/>
                <a:latin typeface="微軟正黑體" panose="020B0604030504040204" pitchFamily="34" charset="-120"/>
                <a:ea typeface="微軟正黑體" panose="020B0604030504040204" pitchFamily="34" charset="-120"/>
              </a:rPr>
              <a:t>})</a:t>
            </a:r>
            <a:endParaRPr lang="zh-TW" altLang="en-US" sz="1600" b="1" i="0" dirty="0">
              <a:solidFill>
                <a:srgbClr val="292929"/>
              </a:solidFill>
              <a:effectLst/>
              <a:latin typeface="微軟正黑體" panose="020B0604030504040204" pitchFamily="34" charset="-120"/>
              <a:ea typeface="微軟正黑體" panose="020B0604030504040204" pitchFamily="34" charset="-120"/>
            </a:endParaRPr>
          </a:p>
          <a:p>
            <a:endParaRPr lang="zh-TW" altLang="en-US" b="1" i="0" dirty="0">
              <a:solidFill>
                <a:srgbClr val="292929"/>
              </a:solidFill>
              <a:effectLst/>
              <a:latin typeface="sohne"/>
            </a:endParaRPr>
          </a:p>
          <a:p>
            <a:pPr algn="l"/>
            <a:endParaRPr lang="zh-TW" altLang="en-US" b="0" i="0" dirty="0">
              <a:solidFill>
                <a:srgbClr val="292929"/>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41619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3C3AE908-A4CD-7518-36A1-639DA387E392}"/>
              </a:ext>
            </a:extLst>
          </p:cNvPr>
          <p:cNvSpPr txBox="1"/>
          <p:nvPr/>
        </p:nvSpPr>
        <p:spPr>
          <a:xfrm>
            <a:off x="479130" y="980728"/>
            <a:ext cx="8341341" cy="3046988"/>
          </a:xfrm>
          <a:prstGeom prst="rect">
            <a:avLst/>
          </a:prstGeom>
          <a:noFill/>
        </p:spPr>
        <p:txBody>
          <a:bodyPr wrap="square">
            <a:spAutoFit/>
          </a:bodyPr>
          <a:lstStyle/>
          <a:p>
            <a:pPr indent="-285750">
              <a:buFont typeface="Arial" panose="020B0604020202020204" pitchFamily="34" charset="0"/>
              <a:buChar char="•"/>
            </a:pP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取資料的時間點</a:t>
            </a:r>
            <a:endParaRPr lang="en-US" altLang="zh-TW" sz="1600" dirty="0">
              <a:solidFill>
                <a:srgbClr val="292929"/>
              </a:solidFill>
              <a:latin typeface="微軟正黑體" panose="020B0604030504040204" pitchFamily="34" charset="-120"/>
              <a:ea typeface="微軟正黑體" panose="020B0604030504040204" pitchFamily="34" charset="-120"/>
            </a:endParaRPr>
          </a:p>
          <a:p>
            <a:endParaRPr lang="en-US" altLang="zh-TW" sz="1600" dirty="0">
              <a:solidFill>
                <a:srgbClr val="292929"/>
              </a:solidFill>
              <a:latin typeface="微軟正黑體" panose="020B0604030504040204" pitchFamily="34" charset="-120"/>
              <a:ea typeface="微軟正黑體" panose="020B0604030504040204" pitchFamily="34" charset="-120"/>
            </a:endParaRPr>
          </a:p>
          <a:p>
            <a:r>
              <a:rPr lang="zh-TW" altLang="en-US" sz="1600" dirty="0">
                <a:solidFill>
                  <a:srgbClr val="292929"/>
                </a:solidFill>
                <a:latin typeface="微軟正黑體" panose="020B0604030504040204" pitchFamily="34" charset="-120"/>
                <a:ea typeface="微軟正黑體" panose="020B0604030504040204" pitchFamily="34" charset="-120"/>
              </a:rPr>
              <a:t>理想上</a:t>
            </a:r>
            <a:r>
              <a:rPr lang="zh-TW" altLang="en-US" sz="1600" dirty="0">
                <a:solidFill>
                  <a:srgbClr val="292929"/>
                </a:solidFill>
                <a:latin typeface="PMingLiU" panose="02020500000000000000" pitchFamily="18" charset="-120"/>
                <a:ea typeface="PMingLiU" panose="02020500000000000000" pitchFamily="18" charset="-120"/>
              </a:rPr>
              <a:t>，</a:t>
            </a:r>
            <a:r>
              <a:rPr lang="zh-TW" altLang="en-US" sz="1600" dirty="0">
                <a:solidFill>
                  <a:srgbClr val="292929"/>
                </a:solidFill>
                <a:latin typeface="微軟正黑體" panose="020B0604030504040204" pitchFamily="34" charset="-120"/>
                <a:ea typeface="微軟正黑體" panose="020B0604030504040204" pitchFamily="34" charset="-120"/>
              </a:rPr>
              <a:t>網頁</a:t>
            </a:r>
            <a:r>
              <a:rPr lang="en-US" altLang="zh-TW" sz="1600" dirty="0">
                <a:solidFill>
                  <a:srgbClr val="292929"/>
                </a:solidFill>
                <a:latin typeface="微軟正黑體" panose="020B0604030504040204" pitchFamily="34" charset="-120"/>
                <a:ea typeface="微軟正黑體" panose="020B0604030504040204" pitchFamily="34" charset="-120"/>
              </a:rPr>
              <a:t>DOM</a:t>
            </a:r>
            <a:r>
              <a:rPr lang="zh-TW" altLang="en-US" sz="1600" dirty="0">
                <a:solidFill>
                  <a:srgbClr val="292929"/>
                </a:solidFill>
                <a:latin typeface="微軟正黑體" panose="020B0604030504040204" pitchFamily="34" charset="-120"/>
                <a:ea typeface="微軟正黑體" panose="020B0604030504040204" pitchFamily="34" charset="-120"/>
              </a:rPr>
              <a:t>元素都已經在本地端電腦上渲染完成後，再進行下載的程序。因此，可以利用</a:t>
            </a:r>
            <a:r>
              <a:rPr lang="en-US" altLang="zh-TW" sz="1600" dirty="0">
                <a:solidFill>
                  <a:srgbClr val="292929"/>
                </a:solidFill>
                <a:latin typeface="微軟正黑體" panose="020B0604030504040204" pitchFamily="34" charset="-120"/>
                <a:ea typeface="微軟正黑體" panose="020B0604030504040204" pitchFamily="34" charset="-120"/>
              </a:rPr>
              <a:t>Vue</a:t>
            </a:r>
            <a:r>
              <a:rPr lang="zh-TW" altLang="en-US" sz="1600" dirty="0">
                <a:solidFill>
                  <a:srgbClr val="292929"/>
                </a:solidFill>
                <a:latin typeface="微軟正黑體" panose="020B0604030504040204" pitchFamily="34" charset="-120"/>
                <a:ea typeface="微軟正黑體" panose="020B0604030504040204" pitchFamily="34" charset="-120"/>
              </a:rPr>
              <a:t>生命週期的</a:t>
            </a:r>
            <a:r>
              <a:rPr lang="en-US" altLang="zh-TW" sz="1600" dirty="0" err="1">
                <a:solidFill>
                  <a:srgbClr val="292929"/>
                </a:solidFill>
                <a:latin typeface="微軟正黑體" panose="020B0604030504040204" pitchFamily="34" charset="-120"/>
                <a:ea typeface="微軟正黑體" panose="020B0604030504040204" pitchFamily="34" charset="-120"/>
              </a:rPr>
              <a:t>onMounted</a:t>
            </a:r>
            <a:r>
              <a:rPr lang="en-US" altLang="zh-TW" sz="1600" dirty="0">
                <a:solidFill>
                  <a:srgbClr val="292929"/>
                </a:solidFill>
                <a:latin typeface="微軟正黑體" panose="020B0604030504040204" pitchFamily="34" charset="-120"/>
                <a:ea typeface="微軟正黑體" panose="020B0604030504040204" pitchFamily="34" charset="-120"/>
              </a:rPr>
              <a:t> hook</a:t>
            </a:r>
            <a:r>
              <a:rPr lang="zh-TW" altLang="en-US" sz="1600" dirty="0">
                <a:solidFill>
                  <a:srgbClr val="292929"/>
                </a:solidFill>
                <a:latin typeface="微軟正黑體" panose="020B0604030504040204" pitchFamily="34" charset="-120"/>
                <a:ea typeface="微軟正黑體" panose="020B0604030504040204" pitchFamily="34" charset="-120"/>
              </a:rPr>
              <a:t>，讓取得資料的程序在</a:t>
            </a:r>
            <a:r>
              <a:rPr lang="en-US" altLang="zh-TW" sz="1600" dirty="0">
                <a:solidFill>
                  <a:srgbClr val="292929"/>
                </a:solidFill>
                <a:latin typeface="微軟正黑體" panose="020B0604030504040204" pitchFamily="34" charset="-120"/>
                <a:ea typeface="微軟正黑體" panose="020B0604030504040204" pitchFamily="34" charset="-120"/>
              </a:rPr>
              <a:t>Vue</a:t>
            </a:r>
            <a:r>
              <a:rPr lang="zh-TW" altLang="en-US" sz="1600" dirty="0">
                <a:solidFill>
                  <a:srgbClr val="292929"/>
                </a:solidFill>
                <a:latin typeface="微軟正黑體" panose="020B0604030504040204" pitchFamily="34" charset="-120"/>
                <a:ea typeface="微軟正黑體" panose="020B0604030504040204" pitchFamily="34" charset="-120"/>
              </a:rPr>
              <a:t>掛載完成之後才開始進行。</a:t>
            </a:r>
            <a:endParaRPr lang="en-US" altLang="zh-TW" sz="1600" dirty="0">
              <a:solidFill>
                <a:srgbClr val="292929"/>
              </a:solidFill>
              <a:latin typeface="微軟正黑體" panose="020B0604030504040204" pitchFamily="34" charset="-120"/>
              <a:ea typeface="微軟正黑體" panose="020B0604030504040204" pitchFamily="34" charset="-120"/>
            </a:endParaRPr>
          </a:p>
          <a:p>
            <a:endParaRPr lang="en-US" altLang="zh-TW" sz="1600" dirty="0">
              <a:solidFill>
                <a:srgbClr val="292929"/>
              </a:solidFill>
              <a:latin typeface="微軟正黑體" panose="020B0604030504040204" pitchFamily="34" charset="-120"/>
              <a:ea typeface="微軟正黑體" panose="020B0604030504040204" pitchFamily="34" charset="-120"/>
            </a:endParaRPr>
          </a:p>
          <a:p>
            <a:r>
              <a:rPr lang="en-US" altLang="zh-TW" sz="1600" dirty="0">
                <a:solidFill>
                  <a:srgbClr val="292929"/>
                </a:solidFill>
                <a:highlight>
                  <a:srgbClr val="FFFF00"/>
                </a:highlight>
                <a:latin typeface="微軟正黑體" panose="020B0604030504040204" pitchFamily="34" charset="-120"/>
                <a:ea typeface="微軟正黑體" panose="020B0604030504040204" pitchFamily="34" charset="-120"/>
              </a:rPr>
              <a:t> </a:t>
            </a:r>
            <a:r>
              <a:rPr lang="en-US" altLang="zh-TW" sz="1600" dirty="0" err="1">
                <a:solidFill>
                  <a:srgbClr val="FF0000"/>
                </a:solidFill>
                <a:highlight>
                  <a:srgbClr val="FFFF00"/>
                </a:highlight>
                <a:latin typeface="微軟正黑體" panose="020B0604030504040204" pitchFamily="34" charset="-120"/>
                <a:ea typeface="微軟正黑體" panose="020B0604030504040204" pitchFamily="34" charset="-120"/>
              </a:rPr>
              <a:t>onMounted</a:t>
            </a:r>
            <a:r>
              <a:rPr lang="en-US" altLang="zh-TW" sz="1600" dirty="0">
                <a:solidFill>
                  <a:srgbClr val="292929"/>
                </a:solidFill>
                <a:latin typeface="微軟正黑體" panose="020B0604030504040204" pitchFamily="34" charset="-120"/>
                <a:ea typeface="微軟正黑體" panose="020B0604030504040204" pitchFamily="34" charset="-120"/>
              </a:rPr>
              <a:t>(() =&gt; {</a:t>
            </a:r>
          </a:p>
          <a:p>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dirty="0" err="1">
                <a:solidFill>
                  <a:srgbClr val="292929"/>
                </a:solidFill>
                <a:latin typeface="微軟正黑體" panose="020B0604030504040204" pitchFamily="34" charset="-120"/>
                <a:ea typeface="微軟正黑體" panose="020B0604030504040204" pitchFamily="34" charset="-120"/>
              </a:rPr>
              <a:t>axios.get</a:t>
            </a:r>
            <a:r>
              <a:rPr lang="en-US" altLang="zh-TW" sz="1600" dirty="0">
                <a:solidFill>
                  <a:srgbClr val="292929"/>
                </a:solidFill>
                <a:latin typeface="微軟正黑體" panose="020B0604030504040204" pitchFamily="34" charset="-120"/>
                <a:ea typeface="微軟正黑體" panose="020B0604030504040204" pitchFamily="34" charset="-120"/>
              </a:rPr>
              <a:t>(</a:t>
            </a:r>
            <a:r>
              <a:rPr lang="en-US" altLang="zh-TW" sz="1600" dirty="0" err="1">
                <a:solidFill>
                  <a:srgbClr val="292929"/>
                </a:solidFill>
                <a:latin typeface="微軟正黑體" panose="020B0604030504040204" pitchFamily="34" charset="-120"/>
                <a:ea typeface="微軟正黑體" panose="020B0604030504040204" pitchFamily="34" charset="-120"/>
              </a:rPr>
              <a:t>url</a:t>
            </a:r>
            <a:r>
              <a:rPr lang="en-US" altLang="zh-TW" sz="1600" dirty="0">
                <a:solidFill>
                  <a:srgbClr val="292929"/>
                </a:solidFill>
                <a:latin typeface="微軟正黑體" panose="020B0604030504040204" pitchFamily="34" charset="-120"/>
                <a:ea typeface="微軟正黑體" panose="020B0604030504040204" pitchFamily="34" charset="-120"/>
              </a:rPr>
              <a:t>)</a:t>
            </a:r>
          </a:p>
          <a:p>
            <a:r>
              <a:rPr lang="en-US" altLang="zh-TW" sz="1600" dirty="0">
                <a:solidFill>
                  <a:srgbClr val="292929"/>
                </a:solidFill>
                <a:latin typeface="微軟正黑體" panose="020B0604030504040204" pitchFamily="34" charset="-120"/>
                <a:ea typeface="微軟正黑體" panose="020B0604030504040204" pitchFamily="34" charset="-120"/>
              </a:rPr>
              <a:t>              .then((res) =&gt; {</a:t>
            </a:r>
          </a:p>
          <a:p>
            <a:r>
              <a:rPr lang="en-US" altLang="zh-TW" sz="1600" dirty="0">
                <a:solidFill>
                  <a:srgbClr val="292929"/>
                </a:solidFill>
                <a:latin typeface="微軟正黑體" panose="020B0604030504040204" pitchFamily="34" charset="-120"/>
                <a:ea typeface="微軟正黑體" panose="020B0604030504040204" pitchFamily="34" charset="-120"/>
              </a:rPr>
              <a:t>                console.log(</a:t>
            </a:r>
            <a:r>
              <a:rPr lang="en-US" altLang="zh-TW" sz="1600" dirty="0" err="1">
                <a:solidFill>
                  <a:srgbClr val="292929"/>
                </a:solidFill>
                <a:latin typeface="微軟正黑體" panose="020B0604030504040204" pitchFamily="34" charset="-120"/>
                <a:ea typeface="微軟正黑體" panose="020B0604030504040204" pitchFamily="34" charset="-120"/>
              </a:rPr>
              <a:t>res.data</a:t>
            </a:r>
            <a:r>
              <a:rPr lang="en-US" altLang="zh-TW" sz="1600" dirty="0">
                <a:solidFill>
                  <a:srgbClr val="292929"/>
                </a:solidFill>
                <a:latin typeface="微軟正黑體" panose="020B0604030504040204" pitchFamily="34" charset="-120"/>
                <a:ea typeface="微軟正黑體" panose="020B0604030504040204" pitchFamily="34" charset="-120"/>
              </a:rPr>
              <a:t>);</a:t>
            </a:r>
          </a:p>
          <a:p>
            <a:r>
              <a:rPr lang="en-US" altLang="zh-TW" sz="1600" dirty="0">
                <a:solidFill>
                  <a:srgbClr val="292929"/>
                </a:solidFill>
                <a:latin typeface="微軟正黑體" panose="020B0604030504040204" pitchFamily="34" charset="-120"/>
                <a:ea typeface="微軟正黑體" panose="020B0604030504040204" pitchFamily="34" charset="-120"/>
              </a:rPr>
              <a:t>              });</a:t>
            </a:r>
          </a:p>
          <a:p>
            <a:r>
              <a:rPr lang="en-US" altLang="zh-TW" sz="1600" dirty="0">
                <a:solidFill>
                  <a:srgbClr val="292929"/>
                </a:solidFill>
                <a:latin typeface="微軟正黑體" panose="020B0604030504040204" pitchFamily="34" charset="-120"/>
                <a:ea typeface="微軟正黑體" panose="020B0604030504040204" pitchFamily="34" charset="-120"/>
              </a:rPr>
              <a:t>          });</a:t>
            </a:r>
            <a:endParaRPr lang="zh-TW" altLang="en-US" sz="1600" dirty="0">
              <a:solidFill>
                <a:srgbClr val="29292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86139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450E8601-06F1-6A40-9D9D-4EC65A86F281}"/>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a:t>
            </a:fld>
            <a:endParaRPr lang="zh-TW" altLang="en-US">
              <a:solidFill>
                <a:prstClr val="white"/>
              </a:solidFill>
            </a:endParaRPr>
          </a:p>
        </p:txBody>
      </p:sp>
      <p:sp>
        <p:nvSpPr>
          <p:cNvPr id="6" name="文字方塊 5">
            <a:extLst>
              <a:ext uri="{FF2B5EF4-FFF2-40B4-BE49-F238E27FC236}">
                <a16:creationId xmlns:a16="http://schemas.microsoft.com/office/drawing/2014/main" id="{519549AC-5FA2-E9FA-33E5-105AB19730B7}"/>
              </a:ext>
            </a:extLst>
          </p:cNvPr>
          <p:cNvSpPr txBox="1"/>
          <p:nvPr/>
        </p:nvSpPr>
        <p:spPr>
          <a:xfrm>
            <a:off x="971600" y="1196752"/>
            <a:ext cx="6264696" cy="2031325"/>
          </a:xfrm>
          <a:prstGeom prst="rect">
            <a:avLst/>
          </a:prstGeom>
          <a:noFill/>
        </p:spPr>
        <p:txBody>
          <a:bodyPr wrap="square" rtlCol="0">
            <a:spAutoFit/>
          </a:bodyPr>
          <a:lstStyle/>
          <a:p>
            <a:endParaRPr lang="en-US" altLang="zh-TW" dirty="0"/>
          </a:p>
          <a:p>
            <a:r>
              <a:rPr lang="zh-TW" altLang="en-US">
                <a:latin typeface="Microsoft JhengHei Light" panose="020B0304030504040204" pitchFamily="34" charset="-120"/>
                <a:ea typeface="Microsoft JhengHei Light" panose="020B0304030504040204" pitchFamily="34" charset="-120"/>
              </a:rPr>
              <a:t>◆</a:t>
            </a:r>
            <a:r>
              <a:rPr lang="zh-TW" altLang="en-US">
                <a:solidFill>
                  <a:srgbClr val="000000"/>
                </a:solidFill>
                <a:latin typeface="arial" panose="020B0604020202020204" pitchFamily="34" charset="0"/>
              </a:rPr>
              <a:t>新增</a:t>
            </a:r>
            <a:r>
              <a:rPr lang="en-US" altLang="zh-TW">
                <a:solidFill>
                  <a:srgbClr val="000000"/>
                </a:solidFill>
                <a:latin typeface="arial" panose="020B0604020202020204" pitchFamily="34" charset="0"/>
              </a:rPr>
              <a:t>proxy</a:t>
            </a:r>
            <a:r>
              <a:rPr lang="zh-TW" altLang="en-US" dirty="0">
                <a:solidFill>
                  <a:srgbClr val="000000"/>
                </a:solidFill>
                <a:latin typeface="arial" panose="020B0604020202020204" pitchFamily="34" charset="0"/>
              </a:rPr>
              <a:t>設定</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例如</a:t>
            </a:r>
            <a:r>
              <a:rPr lang="en-US" altLang="zh-TW" b="0" i="0" dirty="0">
                <a:solidFill>
                  <a:srgbClr val="000000"/>
                </a:solidFill>
                <a:effectLst/>
                <a:latin typeface="arial" panose="020B0604020202020204" pitchFamily="34" charset="0"/>
              </a:rPr>
              <a:t>)</a:t>
            </a:r>
            <a:endParaRPr lang="en-US" altLang="zh-TW" dirty="0"/>
          </a:p>
          <a:p>
            <a:r>
              <a:rPr lang="en-US" altLang="zh-TW" dirty="0"/>
              <a:t>&lt;</a:t>
            </a:r>
            <a:r>
              <a:rPr lang="en-US" altLang="zh-TW" dirty="0" err="1"/>
              <a:t>VirtualHost</a:t>
            </a:r>
            <a:r>
              <a:rPr lang="en-US" altLang="zh-TW" dirty="0"/>
              <a:t> *:8060&gt;</a:t>
            </a:r>
          </a:p>
          <a:p>
            <a:r>
              <a:rPr lang="en-US" altLang="zh-TW" dirty="0"/>
              <a:t>    </a:t>
            </a:r>
            <a:r>
              <a:rPr lang="en-US" altLang="zh-TW" dirty="0" err="1"/>
              <a:t>ProxyPreserveHost</a:t>
            </a:r>
            <a:r>
              <a:rPr lang="en-US" altLang="zh-TW" dirty="0"/>
              <a:t> On</a:t>
            </a:r>
          </a:p>
          <a:p>
            <a:r>
              <a:rPr lang="en-US" altLang="zh-TW" dirty="0"/>
              <a:t>    </a:t>
            </a:r>
            <a:r>
              <a:rPr lang="en-US" altLang="zh-TW" dirty="0" err="1"/>
              <a:t>ProxyPass</a:t>
            </a:r>
            <a:r>
              <a:rPr lang="en-US" altLang="zh-TW" dirty="0"/>
              <a:t> /</a:t>
            </a:r>
            <a:r>
              <a:rPr lang="en-US" altLang="zh-TW" dirty="0" err="1"/>
              <a:t>api</a:t>
            </a:r>
            <a:r>
              <a:rPr lang="en-US" altLang="zh-TW" dirty="0"/>
              <a:t>/ http://localhost:6060/  </a:t>
            </a:r>
          </a:p>
          <a:p>
            <a:r>
              <a:rPr lang="en-US" altLang="zh-TW" dirty="0"/>
              <a:t>    </a:t>
            </a:r>
            <a:r>
              <a:rPr lang="en-US" altLang="zh-TW" dirty="0" err="1"/>
              <a:t>ProxyPassReverse</a:t>
            </a:r>
            <a:r>
              <a:rPr lang="en-US" altLang="zh-TW" dirty="0"/>
              <a:t> /</a:t>
            </a:r>
            <a:r>
              <a:rPr lang="en-US" altLang="zh-TW" dirty="0" err="1"/>
              <a:t>api</a:t>
            </a:r>
            <a:r>
              <a:rPr lang="en-US" altLang="zh-TW" dirty="0"/>
              <a:t>/ http://localhost:6060/</a:t>
            </a:r>
          </a:p>
          <a:p>
            <a:r>
              <a:rPr lang="en-US" altLang="zh-TW" dirty="0"/>
              <a:t>&lt;/</a:t>
            </a:r>
            <a:r>
              <a:rPr lang="en-US" altLang="zh-TW" dirty="0" err="1"/>
              <a:t>VirtualHost</a:t>
            </a:r>
            <a:r>
              <a:rPr lang="en-US" altLang="zh-TW" dirty="0"/>
              <a:t>&gt;</a:t>
            </a:r>
            <a:endParaRPr lang="zh-TW" altLang="en-US" dirty="0"/>
          </a:p>
        </p:txBody>
      </p:sp>
    </p:spTree>
    <p:extLst>
      <p:ext uri="{BB962C8B-B14F-4D97-AF65-F5344CB8AC3E}">
        <p14:creationId xmlns:p14="http://schemas.microsoft.com/office/powerpoint/2010/main" val="2185736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1026" name="Picture 2">
            <a:extLst>
              <a:ext uri="{FF2B5EF4-FFF2-40B4-BE49-F238E27FC236}">
                <a16:creationId xmlns:a16="http://schemas.microsoft.com/office/drawing/2014/main" id="{3835CC5F-9158-8BAA-FDB0-A8534AE1E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339" y="908720"/>
            <a:ext cx="8001000" cy="6858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D588D6CD-AE60-91A7-5ED5-1ACA64083A1C}"/>
              </a:ext>
            </a:extLst>
          </p:cNvPr>
          <p:cNvSpPr txBox="1"/>
          <p:nvPr/>
        </p:nvSpPr>
        <p:spPr>
          <a:xfrm>
            <a:off x="652339" y="2051556"/>
            <a:ext cx="4619624" cy="646331"/>
          </a:xfrm>
          <a:prstGeom prst="rect">
            <a:avLst/>
          </a:prstGeom>
          <a:noFill/>
        </p:spPr>
        <p:txBody>
          <a:bodyPr wrap="square">
            <a:spAutoFit/>
          </a:bodyPr>
          <a:lstStyle/>
          <a:p>
            <a:r>
              <a:rPr lang="en-US" altLang="zh-TW" b="0" i="0" dirty="0">
                <a:solidFill>
                  <a:srgbClr val="292929"/>
                </a:solidFill>
                <a:effectLst/>
                <a:latin typeface="charter"/>
              </a:rPr>
              <a:t>Step 1:</a:t>
            </a:r>
            <a:r>
              <a:rPr lang="zh-TW" altLang="en-US" b="0" i="0" dirty="0">
                <a:solidFill>
                  <a:srgbClr val="292929"/>
                </a:solidFill>
                <a:effectLst/>
                <a:latin typeface="charter"/>
              </a:rPr>
              <a:t>安裝</a:t>
            </a:r>
            <a:r>
              <a:rPr lang="en-US" altLang="zh-TW" b="0" i="0" dirty="0" err="1">
                <a:solidFill>
                  <a:srgbClr val="292929"/>
                </a:solidFill>
                <a:effectLst/>
                <a:latin typeface="charter"/>
              </a:rPr>
              <a:t>virtualenv</a:t>
            </a:r>
            <a:endParaRPr lang="en-US" altLang="zh-TW" b="0" i="0" dirty="0">
              <a:solidFill>
                <a:srgbClr val="292929"/>
              </a:solidFill>
              <a:effectLst/>
              <a:latin typeface="charter"/>
            </a:endParaRPr>
          </a:p>
          <a:p>
            <a:r>
              <a:rPr lang="en-US" altLang="zh-TW" dirty="0">
                <a:solidFill>
                  <a:srgbClr val="292929"/>
                </a:solidFill>
                <a:latin typeface="charter"/>
              </a:rPr>
              <a:t>  </a:t>
            </a:r>
            <a:r>
              <a:rPr lang="en-US" altLang="zh-TW" b="0" i="0" dirty="0">
                <a:solidFill>
                  <a:srgbClr val="292929"/>
                </a:solidFill>
                <a:effectLst/>
                <a:latin typeface="charter"/>
              </a:rPr>
              <a:t>pip3 install </a:t>
            </a:r>
            <a:r>
              <a:rPr lang="en-US" altLang="zh-TW" b="0" i="0" dirty="0" err="1">
                <a:solidFill>
                  <a:srgbClr val="292929"/>
                </a:solidFill>
                <a:effectLst/>
                <a:latin typeface="charter"/>
              </a:rPr>
              <a:t>virtualenv</a:t>
            </a:r>
            <a:endParaRPr lang="zh-TW" altLang="en-US" dirty="0"/>
          </a:p>
        </p:txBody>
      </p:sp>
      <p:sp>
        <p:nvSpPr>
          <p:cNvPr id="6" name="文字方塊 5">
            <a:extLst>
              <a:ext uri="{FF2B5EF4-FFF2-40B4-BE49-F238E27FC236}">
                <a16:creationId xmlns:a16="http://schemas.microsoft.com/office/drawing/2014/main" id="{F92C0134-1463-A825-C966-CE4329D986A6}"/>
              </a:ext>
            </a:extLst>
          </p:cNvPr>
          <p:cNvSpPr txBox="1"/>
          <p:nvPr/>
        </p:nvSpPr>
        <p:spPr>
          <a:xfrm>
            <a:off x="652339" y="3247257"/>
            <a:ext cx="4619624" cy="646331"/>
          </a:xfrm>
          <a:prstGeom prst="rect">
            <a:avLst/>
          </a:prstGeom>
          <a:noFill/>
        </p:spPr>
        <p:txBody>
          <a:bodyPr wrap="square">
            <a:spAutoFit/>
          </a:bodyPr>
          <a:lstStyle/>
          <a:p>
            <a:r>
              <a:rPr lang="en-US" altLang="zh-TW" b="0" i="0" dirty="0">
                <a:solidFill>
                  <a:srgbClr val="292929"/>
                </a:solidFill>
                <a:effectLst/>
                <a:latin typeface="charter"/>
              </a:rPr>
              <a:t>Step 2:</a:t>
            </a:r>
            <a:r>
              <a:rPr lang="zh-TW" altLang="en-US" b="0" i="0" dirty="0">
                <a:solidFill>
                  <a:srgbClr val="292929"/>
                </a:solidFill>
                <a:effectLst/>
                <a:latin typeface="charter"/>
              </a:rPr>
              <a:t>建立虛擬環境</a:t>
            </a:r>
            <a:endParaRPr lang="en-US" altLang="zh-TW" b="0" i="0" dirty="0">
              <a:solidFill>
                <a:srgbClr val="292929"/>
              </a:solidFill>
              <a:effectLst/>
              <a:latin typeface="charter"/>
            </a:endParaRPr>
          </a:p>
          <a:p>
            <a:r>
              <a:rPr lang="en-US" altLang="zh-TW" dirty="0">
                <a:solidFill>
                  <a:srgbClr val="292929"/>
                </a:solidFill>
                <a:latin typeface="charter"/>
              </a:rPr>
              <a:t>  </a:t>
            </a:r>
            <a:r>
              <a:rPr lang="en-US" altLang="zh-TW" b="0" i="0" dirty="0" err="1">
                <a:solidFill>
                  <a:srgbClr val="292929"/>
                </a:solidFill>
                <a:effectLst/>
                <a:latin typeface="charter"/>
              </a:rPr>
              <a:t>virtualenv</a:t>
            </a:r>
            <a:r>
              <a:rPr lang="en-US" altLang="zh-TW" b="0" i="0" dirty="0">
                <a:solidFill>
                  <a:srgbClr val="292929"/>
                </a:solidFill>
                <a:effectLst/>
                <a:latin typeface="charter"/>
              </a:rPr>
              <a:t> env01</a:t>
            </a:r>
            <a:endParaRPr lang="zh-TW" altLang="en-US" dirty="0"/>
          </a:p>
        </p:txBody>
      </p:sp>
      <p:sp>
        <p:nvSpPr>
          <p:cNvPr id="8" name="文字方塊 7">
            <a:extLst>
              <a:ext uri="{FF2B5EF4-FFF2-40B4-BE49-F238E27FC236}">
                <a16:creationId xmlns:a16="http://schemas.microsoft.com/office/drawing/2014/main" id="{F63385DA-A6CB-744B-9D80-732B40992FD2}"/>
              </a:ext>
            </a:extLst>
          </p:cNvPr>
          <p:cNvSpPr txBox="1"/>
          <p:nvPr/>
        </p:nvSpPr>
        <p:spPr>
          <a:xfrm>
            <a:off x="652338" y="4350624"/>
            <a:ext cx="6799981" cy="646331"/>
          </a:xfrm>
          <a:prstGeom prst="rect">
            <a:avLst/>
          </a:prstGeom>
          <a:noFill/>
        </p:spPr>
        <p:txBody>
          <a:bodyPr wrap="square">
            <a:spAutoFit/>
          </a:bodyPr>
          <a:lstStyle/>
          <a:p>
            <a:r>
              <a:rPr lang="en-US" altLang="zh-TW" b="0" i="0" dirty="0">
                <a:solidFill>
                  <a:srgbClr val="292929"/>
                </a:solidFill>
                <a:effectLst/>
                <a:latin typeface="charter"/>
              </a:rPr>
              <a:t>Step 3:</a:t>
            </a:r>
            <a:r>
              <a:rPr lang="zh-TW" altLang="en-US" b="0" i="0" dirty="0">
                <a:solidFill>
                  <a:srgbClr val="292929"/>
                </a:solidFill>
                <a:effectLst/>
                <a:latin typeface="charter"/>
              </a:rPr>
              <a:t>虛擬環境中啟動及安裝所需套件</a:t>
            </a:r>
            <a:endParaRPr lang="en-US" altLang="zh-TW" b="0" i="0" dirty="0">
              <a:solidFill>
                <a:srgbClr val="292929"/>
              </a:solidFill>
              <a:effectLst/>
              <a:latin typeface="charter"/>
            </a:endParaRPr>
          </a:p>
          <a:p>
            <a:pPr algn="l"/>
            <a:r>
              <a:rPr lang="zh-TW" altLang="en-US" b="0" i="0" dirty="0">
                <a:solidFill>
                  <a:srgbClr val="292929"/>
                </a:solidFill>
                <a:effectLst/>
                <a:latin typeface="charter"/>
              </a:rPr>
              <a:t>進入</a:t>
            </a:r>
            <a:r>
              <a:rPr lang="en-US" altLang="zh-TW" b="0" i="0" dirty="0">
                <a:solidFill>
                  <a:srgbClr val="292929"/>
                </a:solidFill>
                <a:effectLst/>
                <a:latin typeface="charter"/>
              </a:rPr>
              <a:t>Scripts</a:t>
            </a:r>
            <a:r>
              <a:rPr lang="zh-TW" altLang="en-US" b="0" i="0" dirty="0">
                <a:solidFill>
                  <a:srgbClr val="292929"/>
                </a:solidFill>
                <a:effectLst/>
                <a:latin typeface="charter"/>
              </a:rPr>
              <a:t>目錄</a:t>
            </a:r>
            <a:r>
              <a:rPr lang="en-US" altLang="zh-TW" b="0" i="0" dirty="0">
                <a:solidFill>
                  <a:srgbClr val="292929"/>
                </a:solidFill>
                <a:effectLst/>
                <a:latin typeface="charter"/>
              </a:rPr>
              <a:t>(</a:t>
            </a:r>
            <a:r>
              <a:rPr lang="zh-TW" altLang="en-US" b="0" i="0" dirty="0">
                <a:solidFill>
                  <a:srgbClr val="292929"/>
                </a:solidFill>
                <a:effectLst/>
                <a:latin typeface="charter"/>
              </a:rPr>
              <a:t>在</a:t>
            </a:r>
            <a:r>
              <a:rPr lang="en-US" altLang="zh-TW" b="0" i="0" dirty="0">
                <a:solidFill>
                  <a:srgbClr val="292929"/>
                </a:solidFill>
                <a:effectLst/>
                <a:latin typeface="charter"/>
              </a:rPr>
              <a:t>env</a:t>
            </a:r>
            <a:r>
              <a:rPr lang="zh-TW" altLang="en-US" b="0" i="0" dirty="0">
                <a:solidFill>
                  <a:srgbClr val="292929"/>
                </a:solidFill>
                <a:effectLst/>
                <a:latin typeface="charter"/>
              </a:rPr>
              <a:t>中</a:t>
            </a:r>
            <a:r>
              <a:rPr lang="en-US" altLang="zh-TW" b="0" i="0" dirty="0">
                <a:solidFill>
                  <a:srgbClr val="292929"/>
                </a:solidFill>
                <a:effectLst/>
                <a:latin typeface="charter"/>
              </a:rPr>
              <a:t>)</a:t>
            </a:r>
            <a:r>
              <a:rPr lang="zh-TW" altLang="en-US" b="0" i="0" dirty="0">
                <a:solidFill>
                  <a:srgbClr val="292929"/>
                </a:solidFill>
                <a:effectLst/>
                <a:latin typeface="charter"/>
              </a:rPr>
              <a:t>，接著輸入</a:t>
            </a:r>
            <a:r>
              <a:rPr lang="en-US" altLang="zh-TW" b="0" i="0" dirty="0">
                <a:solidFill>
                  <a:srgbClr val="292929"/>
                </a:solidFill>
                <a:effectLst/>
                <a:latin typeface="charter"/>
              </a:rPr>
              <a:t>activate</a:t>
            </a:r>
            <a:r>
              <a:rPr lang="zh-TW" altLang="en-US" dirty="0"/>
              <a:t>指令</a:t>
            </a:r>
          </a:p>
        </p:txBody>
      </p:sp>
      <p:sp>
        <p:nvSpPr>
          <p:cNvPr id="10" name="文字方塊 9">
            <a:extLst>
              <a:ext uri="{FF2B5EF4-FFF2-40B4-BE49-F238E27FC236}">
                <a16:creationId xmlns:a16="http://schemas.microsoft.com/office/drawing/2014/main" id="{D9525430-3274-00ED-FC4D-4005C7A091E5}"/>
              </a:ext>
            </a:extLst>
          </p:cNvPr>
          <p:cNvSpPr txBox="1"/>
          <p:nvPr/>
        </p:nvSpPr>
        <p:spPr>
          <a:xfrm>
            <a:off x="681682" y="5361659"/>
            <a:ext cx="4619624" cy="646331"/>
          </a:xfrm>
          <a:prstGeom prst="rect">
            <a:avLst/>
          </a:prstGeom>
          <a:noFill/>
        </p:spPr>
        <p:txBody>
          <a:bodyPr wrap="square">
            <a:spAutoFit/>
          </a:bodyPr>
          <a:lstStyle/>
          <a:p>
            <a:r>
              <a:rPr lang="en-US" altLang="zh-TW" b="0" i="0" dirty="0">
                <a:solidFill>
                  <a:srgbClr val="292929"/>
                </a:solidFill>
                <a:effectLst/>
                <a:latin typeface="charter"/>
              </a:rPr>
              <a:t>Step 4:</a:t>
            </a:r>
            <a:r>
              <a:rPr lang="zh-TW" altLang="en-US" b="0" i="0" dirty="0">
                <a:solidFill>
                  <a:srgbClr val="292929"/>
                </a:solidFill>
                <a:effectLst/>
                <a:latin typeface="charter"/>
              </a:rPr>
              <a:t>離開虛擬環境</a:t>
            </a:r>
            <a:endParaRPr lang="en-US" altLang="zh-TW" b="0" i="0" dirty="0">
              <a:solidFill>
                <a:srgbClr val="292929"/>
              </a:solidFill>
              <a:effectLst/>
              <a:latin typeface="charter"/>
            </a:endParaRPr>
          </a:p>
          <a:p>
            <a:r>
              <a:rPr lang="zh-TW" altLang="en-US" b="0" i="0" dirty="0">
                <a:solidFill>
                  <a:srgbClr val="292929"/>
                </a:solidFill>
                <a:effectLst/>
                <a:latin typeface="charter"/>
              </a:rPr>
              <a:t> 輸入</a:t>
            </a:r>
            <a:r>
              <a:rPr lang="en-US" altLang="zh-TW" b="0" i="0" dirty="0">
                <a:solidFill>
                  <a:srgbClr val="292929"/>
                </a:solidFill>
                <a:effectLst/>
                <a:latin typeface="charter"/>
              </a:rPr>
              <a:t>deactivate</a:t>
            </a:r>
            <a:r>
              <a:rPr lang="zh-TW" altLang="en-US" b="0" i="0" dirty="0">
                <a:solidFill>
                  <a:srgbClr val="292929"/>
                </a:solidFill>
                <a:effectLst/>
                <a:latin typeface="charter"/>
              </a:rPr>
              <a:t>就可以離開目前虛擬環境</a:t>
            </a:r>
            <a:endParaRPr lang="zh-TW" altLang="en-US" dirty="0"/>
          </a:p>
        </p:txBody>
      </p:sp>
    </p:spTree>
    <p:extLst>
      <p:ext uri="{BB962C8B-B14F-4D97-AF65-F5344CB8AC3E}">
        <p14:creationId xmlns:p14="http://schemas.microsoft.com/office/powerpoint/2010/main" val="1654072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D085494-ECD6-3FA7-BC84-CB43FAC62B72}"/>
              </a:ext>
            </a:extLst>
          </p:cNvPr>
          <p:cNvSpPr txBox="1"/>
          <p:nvPr/>
        </p:nvSpPr>
        <p:spPr>
          <a:xfrm>
            <a:off x="0" y="1052736"/>
            <a:ext cx="9144000" cy="4708981"/>
          </a:xfrm>
          <a:prstGeom prst="rect">
            <a:avLst/>
          </a:prstGeom>
          <a:noFill/>
        </p:spPr>
        <p:txBody>
          <a:bodyPr wrap="square">
            <a:spAutoFit/>
          </a:bodyPr>
          <a:lstStyle/>
          <a:p>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服務閘道器介面（</a:t>
            </a:r>
            <a:r>
              <a:rPr lang="en-US" altLang="zh-TW" sz="2000" b="1" dirty="0">
                <a:latin typeface="Microsoft JhengHei Light" panose="020B0304030504040204" pitchFamily="34" charset="-120"/>
                <a:ea typeface="Microsoft JhengHei Light" panose="020B0304030504040204" pitchFamily="34" charset="-120"/>
              </a:rPr>
              <a:t>Web Server Gateway Interface</a:t>
            </a:r>
            <a:r>
              <a:rPr lang="zh-TW" altLang="en-US" sz="2000" b="1" dirty="0">
                <a:latin typeface="Microsoft JhengHei Light" panose="020B0304030504040204" pitchFamily="34" charset="-120"/>
                <a:ea typeface="Microsoft JhengHei Light" panose="020B0304030504040204" pitchFamily="34" charset="-120"/>
              </a:rPr>
              <a:t>，簡稱“</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）是一種在</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 和</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應用程式或框架之間的標準介面。</a:t>
            </a:r>
            <a:endParaRPr lang="en-US" altLang="zh-TW" sz="2000" b="1"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通過標準化</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伺服器和</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應用程式 或框架之間的行為和通訊，</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使得編寫可移植的的</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程式碼變為可能，使其能夠部署在任何符合</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的</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伺服器上。獨立</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伺服器相比傳統</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伺服器，使用更少的資源，並提供最高的效能。</a:t>
            </a:r>
          </a:p>
          <a:p>
            <a:endParaRPr lang="zh-TW" altLang="en-US" sz="2000" b="1" dirty="0">
              <a:latin typeface="Microsoft JhengHei Light" panose="020B0304030504040204" pitchFamily="34" charset="-120"/>
              <a:ea typeface="Microsoft JhengHei Light" panose="020B0304030504040204" pitchFamily="34" charset="-120"/>
            </a:endParaRPr>
          </a:p>
          <a:p>
            <a:r>
              <a:rPr lang="en-US" altLang="zh-TW" sz="2000" b="1" dirty="0">
                <a:solidFill>
                  <a:srgbClr val="FF0000"/>
                </a:solidFill>
                <a:latin typeface="Microsoft JhengHei Light" panose="020B0304030504040204" pitchFamily="34" charset="-120"/>
                <a:ea typeface="Microsoft JhengHei Light" panose="020B0304030504040204" pitchFamily="34" charset="-120"/>
              </a:rPr>
              <a:t>Waitress</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是一個具備生產級品質並有高效能的純</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編寫獨立的</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WSGI</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伺服器，它只依賴</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標準庫，不依賴任何第三方庫</a:t>
            </a:r>
            <a:r>
              <a:rPr lang="zh-TW" altLang="en-US" sz="2000" b="1" dirty="0">
                <a:latin typeface="Microsoft JhengHei Light" panose="020B0304030504040204" pitchFamily="34" charset="-120"/>
                <a:ea typeface="Microsoft JhengHei Light" panose="020B0304030504040204" pitchFamily="34" charset="-120"/>
              </a:rPr>
              <a:t>。同時它</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可以在多平臺下執行，比如</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windows</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err="1">
                <a:solidFill>
                  <a:srgbClr val="FF0000"/>
                </a:solidFill>
                <a:latin typeface="Microsoft JhengHei Light" panose="020B0304030504040204" pitchFamily="34" charset="-120"/>
                <a:ea typeface="Microsoft JhengHei Light" panose="020B0304030504040204" pitchFamily="34" charset="-120"/>
              </a:rPr>
              <a:t>linux</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err="1">
                <a:solidFill>
                  <a:srgbClr val="FF0000"/>
                </a:solidFill>
                <a:latin typeface="Microsoft JhengHei Light" panose="020B0304030504040204" pitchFamily="34" charset="-120"/>
                <a:ea typeface="Microsoft JhengHei Light" panose="020B0304030504040204" pitchFamily="34" charset="-120"/>
              </a:rPr>
              <a:t>unix</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等，支援</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http/1.0</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和</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http/1.1</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。最新版本是</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2.0.0</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 &gt;=3.6.0</a:t>
            </a:r>
            <a:r>
              <a:rPr lang="zh-TW" altLang="en-US" sz="2000" b="1" dirty="0">
                <a:latin typeface="Microsoft JhengHei Light" panose="020B0304030504040204" pitchFamily="34" charset="-120"/>
                <a:ea typeface="Microsoft JhengHei Light" panose="020B0304030504040204" pitchFamily="34" charset="-120"/>
              </a:rPr>
              <a:t>，官網文件地址：</a:t>
            </a:r>
            <a:r>
              <a:rPr lang="en-US" altLang="zh-TW" sz="2000" b="1" dirty="0">
                <a:latin typeface="Microsoft JhengHei Light" panose="020B0304030504040204" pitchFamily="34" charset="-120"/>
                <a:ea typeface="Microsoft JhengHei Light" panose="020B0304030504040204" pitchFamily="34" charset="-120"/>
              </a:rPr>
              <a:t>https://docs.pylonsproject.org/projects/waitress/en/latest/</a:t>
            </a:r>
            <a:r>
              <a:rPr lang="zh-TW" altLang="en-US" sz="2000" b="1" dirty="0">
                <a:latin typeface="Microsoft JhengHei Light" panose="020B0304030504040204" pitchFamily="34" charset="-120"/>
                <a:ea typeface="Microsoft JhengHei Light" panose="020B0304030504040204" pitchFamily="34" charset="-120"/>
              </a:rPr>
              <a:t>，原始碼託管網址：</a:t>
            </a:r>
            <a:r>
              <a:rPr lang="en-US" altLang="zh-TW" sz="2000" b="1" dirty="0">
                <a:latin typeface="Microsoft JhengHei Light" panose="020B0304030504040204" pitchFamily="34" charset="-120"/>
                <a:ea typeface="Microsoft JhengHei Light" panose="020B0304030504040204" pitchFamily="34" charset="-120"/>
              </a:rPr>
              <a:t>https://github.com/Pylons/waitress</a:t>
            </a:r>
            <a:r>
              <a:rPr lang="zh-TW" altLang="en-US" sz="2000" b="1" dirty="0">
                <a:latin typeface="Microsoft JhengHei Light" panose="020B0304030504040204" pitchFamily="34" charset="-120"/>
                <a:ea typeface="Microsoft JhengHei Light" panose="020B0304030504040204" pitchFamily="34" charset="-120"/>
              </a:rPr>
              <a:t>。</a:t>
            </a:r>
          </a:p>
          <a:p>
            <a:endParaRPr lang="zh-TW" altLang="en-US" sz="2000" b="1"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安裝</a:t>
            </a:r>
            <a:r>
              <a:rPr lang="en-US" altLang="zh-TW" sz="2000" b="1" dirty="0">
                <a:latin typeface="Microsoft JhengHei Light" panose="020B0304030504040204" pitchFamily="34" charset="-120"/>
                <a:ea typeface="Microsoft JhengHei Light" panose="020B0304030504040204" pitchFamily="34" charset="-120"/>
              </a:rPr>
              <a:t>Waitress</a:t>
            </a:r>
            <a:r>
              <a:rPr lang="zh-TW" altLang="en-US" sz="2000" b="1" dirty="0">
                <a:latin typeface="Microsoft JhengHei Light" panose="020B0304030504040204" pitchFamily="34" charset="-120"/>
                <a:ea typeface="Microsoft JhengHei Light" panose="020B0304030504040204" pitchFamily="34" charset="-120"/>
              </a:rPr>
              <a:t>只需一個命令列：</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pip install waitress</a:t>
            </a:r>
            <a:endParaRPr lang="zh-TW" altLang="en-US" sz="2000" b="1" dirty="0">
              <a:solidFill>
                <a:srgbClr val="FF0000"/>
              </a:solidFill>
              <a:latin typeface="Microsoft JhengHei Light" panose="020B0304030504040204" pitchFamily="34" charset="-120"/>
              <a:ea typeface="Microsoft JhengHei Light" panose="020B0304030504040204" pitchFamily="34" charset="-120"/>
            </a:endParaRPr>
          </a:p>
        </p:txBody>
      </p:sp>
      <p:sp>
        <p:nvSpPr>
          <p:cNvPr id="6" name="文字方塊 5">
            <a:extLst>
              <a:ext uri="{FF2B5EF4-FFF2-40B4-BE49-F238E27FC236}">
                <a16:creationId xmlns:a16="http://schemas.microsoft.com/office/drawing/2014/main" id="{52A29916-473B-CCA7-A4A9-23758C213F2A}"/>
              </a:ext>
            </a:extLst>
          </p:cNvPr>
          <p:cNvSpPr txBox="1"/>
          <p:nvPr/>
        </p:nvSpPr>
        <p:spPr>
          <a:xfrm>
            <a:off x="3815916" y="-43928"/>
            <a:ext cx="1512168" cy="646331"/>
          </a:xfrm>
          <a:prstGeom prst="rect">
            <a:avLst/>
          </a:prstGeom>
          <a:noFill/>
        </p:spPr>
        <p:txBody>
          <a:bodyPr wrap="square">
            <a:spAutoFit/>
          </a:bodyPr>
          <a:lstStyle/>
          <a:p>
            <a:r>
              <a:rPr lang="en-US" altLang="zh-TW" sz="3600" dirty="0"/>
              <a:t>WSGI</a:t>
            </a:r>
            <a:endParaRPr lang="zh-TW" altLang="en-US" sz="3600" dirty="0"/>
          </a:p>
        </p:txBody>
      </p:sp>
    </p:spTree>
    <p:extLst>
      <p:ext uri="{BB962C8B-B14F-4D97-AF65-F5344CB8AC3E}">
        <p14:creationId xmlns:p14="http://schemas.microsoft.com/office/powerpoint/2010/main" val="177020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919AD7DF-4330-DC11-9C5F-E94746178F8D}"/>
              </a:ext>
            </a:extLst>
          </p:cNvPr>
          <p:cNvSpPr txBox="1"/>
          <p:nvPr/>
        </p:nvSpPr>
        <p:spPr>
          <a:xfrm>
            <a:off x="683568" y="2060848"/>
            <a:ext cx="7632848" cy="1323439"/>
          </a:xfrm>
          <a:prstGeom prst="rect">
            <a:avLst/>
          </a:prstGeom>
          <a:noFill/>
        </p:spPr>
        <p:txBody>
          <a:bodyPr wrap="square">
            <a:spAutoFit/>
          </a:bodyPr>
          <a:lstStyle/>
          <a:p>
            <a:r>
              <a:rPr lang="en-US" altLang="zh-TW" sz="2000" dirty="0" err="1">
                <a:latin typeface="Microsoft JhengHei Light" panose="020B0304030504040204" pitchFamily="34" charset="-120"/>
                <a:ea typeface="Microsoft JhengHei Light" panose="020B0304030504040204" pitchFamily="34" charset="-120"/>
              </a:rPr>
              <a:t>nssm</a:t>
            </a:r>
            <a:r>
              <a:rPr lang="en-US" altLang="zh-TW" sz="2000" dirty="0">
                <a:latin typeface="Microsoft JhengHei Light" panose="020B0304030504040204" pitchFamily="34" charset="-120"/>
                <a:ea typeface="Microsoft JhengHei Light" panose="020B0304030504040204" pitchFamily="34" charset="-120"/>
              </a:rPr>
              <a:t> </a:t>
            </a:r>
            <a:r>
              <a:rPr lang="zh-TW" altLang="en-US" sz="2000" dirty="0">
                <a:latin typeface="Microsoft JhengHei Light" panose="020B0304030504040204" pitchFamily="34" charset="-120"/>
                <a:ea typeface="Microsoft JhengHei Light" panose="020B0304030504040204" pitchFamily="34" charset="-120"/>
              </a:rPr>
              <a:t>服務管理員</a:t>
            </a:r>
            <a:r>
              <a:rPr lang="en-US" altLang="zh-TW" sz="2000" dirty="0">
                <a:latin typeface="Microsoft JhengHei Light" panose="020B0304030504040204" pitchFamily="34" charset="-120"/>
                <a:ea typeface="Microsoft JhengHei Light" panose="020B0304030504040204" pitchFamily="34" charset="-120"/>
              </a:rPr>
              <a:t>(</a:t>
            </a:r>
            <a:r>
              <a:rPr lang="en-US" altLang="zh-TW" sz="2000" b="1" i="0" dirty="0">
                <a:solidFill>
                  <a:srgbClr val="333333"/>
                </a:solidFill>
                <a:effectLst/>
                <a:latin typeface="Microsoft JhengHei Light" panose="020B0304030504040204" pitchFamily="34" charset="-120"/>
                <a:ea typeface="Microsoft JhengHei Light" panose="020B0304030504040204" pitchFamily="34" charset="-120"/>
              </a:rPr>
              <a:t>Non-Sucking Service Manager</a:t>
            </a:r>
            <a:r>
              <a:rPr lang="en-US" altLang="zh-TW" sz="2000" dirty="0">
                <a:latin typeface="Microsoft JhengHei Light" panose="020B0304030504040204" pitchFamily="34" charset="-120"/>
                <a:ea typeface="Microsoft JhengHei Light" panose="020B0304030504040204" pitchFamily="34" charset="-120"/>
              </a:rPr>
              <a:t>)</a:t>
            </a:r>
          </a:p>
          <a:p>
            <a:endParaRPr lang="en-US" altLang="zh-TW" sz="2000"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使用 </a:t>
            </a:r>
            <a:r>
              <a:rPr lang="en-US" altLang="zh-TW" sz="2000" b="1" dirty="0" err="1">
                <a:latin typeface="Microsoft JhengHei Light" panose="020B0304030504040204" pitchFamily="34" charset="-120"/>
                <a:ea typeface="Microsoft JhengHei Light" panose="020B0304030504040204" pitchFamily="34" charset="-120"/>
              </a:rPr>
              <a:t>nssm</a:t>
            </a:r>
            <a:r>
              <a:rPr lang="en-US" altLang="zh-TW" sz="2000" b="1" dirty="0">
                <a:latin typeface="Microsoft JhengHei Light" panose="020B0304030504040204" pitchFamily="34" charset="-120"/>
                <a:ea typeface="Microsoft JhengHei Light" panose="020B0304030504040204" pitchFamily="34" charset="-120"/>
              </a:rPr>
              <a:t> </a:t>
            </a:r>
            <a:r>
              <a:rPr lang="zh-TW" altLang="en-US" sz="2000" b="1" dirty="0">
                <a:latin typeface="Microsoft JhengHei Light" panose="020B0304030504040204" pitchFamily="34" charset="-120"/>
                <a:ea typeface="Microsoft JhengHei Light" panose="020B0304030504040204" pitchFamily="34" charset="-120"/>
              </a:rPr>
              <a:t>安裝並啟動 </a:t>
            </a:r>
            <a:r>
              <a:rPr lang="en-US" altLang="zh-TW" sz="2000" b="1" dirty="0">
                <a:latin typeface="Microsoft JhengHei Light" panose="020B0304030504040204" pitchFamily="34" charset="-120"/>
                <a:ea typeface="Microsoft JhengHei Light" panose="020B0304030504040204" pitchFamily="34" charset="-120"/>
              </a:rPr>
              <a:t>Windows </a:t>
            </a:r>
            <a:r>
              <a:rPr lang="zh-TW" altLang="en-US" sz="2000" b="1" dirty="0">
                <a:latin typeface="Microsoft JhengHei Light" panose="020B0304030504040204" pitchFamily="34" charset="-120"/>
                <a:ea typeface="Microsoft JhengHei Light" panose="020B0304030504040204" pitchFamily="34" charset="-120"/>
              </a:rPr>
              <a:t>服務</a:t>
            </a:r>
            <a:r>
              <a:rPr lang="en-US" altLang="zh-TW" sz="2000" b="1" dirty="0">
                <a:latin typeface="Microsoft JhengHei Light" panose="020B0304030504040204" pitchFamily="34" charset="-120"/>
                <a:ea typeface="Microsoft JhengHei Light" panose="020B0304030504040204" pitchFamily="34" charset="-120"/>
              </a:rPr>
              <a:t>:</a:t>
            </a:r>
          </a:p>
          <a:p>
            <a:endParaRPr lang="zh-TW" altLang="en-US" sz="2000" b="1"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1917729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086753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32A8034-6EC7-A1C0-1365-23F97357532B}"/>
              </a:ext>
            </a:extLst>
          </p:cNvPr>
          <p:cNvSpPr txBox="1"/>
          <p:nvPr/>
        </p:nvSpPr>
        <p:spPr>
          <a:xfrm>
            <a:off x="251520" y="861269"/>
            <a:ext cx="8424936" cy="5078313"/>
          </a:xfrm>
          <a:prstGeom prst="rect">
            <a:avLst/>
          </a:prstGeom>
          <a:noFill/>
        </p:spPr>
        <p:txBody>
          <a:bodyPr wrap="square">
            <a:spAutoFit/>
          </a:bodyPr>
          <a:lstStyle/>
          <a:p>
            <a:r>
              <a:rPr lang="en-US" altLang="zh-TW" dirty="0"/>
              <a:t>TCP</a:t>
            </a:r>
            <a:r>
              <a:rPr lang="zh-TW" altLang="en-US" dirty="0"/>
              <a:t>與</a:t>
            </a:r>
            <a:r>
              <a:rPr lang="en-US" altLang="zh-TW" dirty="0"/>
              <a:t>UDP</a:t>
            </a:r>
            <a:r>
              <a:rPr lang="zh-TW" altLang="en-US" dirty="0"/>
              <a:t>這兩個通訊協定。</a:t>
            </a:r>
          </a:p>
          <a:p>
            <a:endParaRPr lang="zh-TW" altLang="en-US" dirty="0"/>
          </a:p>
          <a:p>
            <a:r>
              <a:rPr lang="en-US" altLang="zh-TW" dirty="0"/>
              <a:t>TCP</a:t>
            </a:r>
            <a:r>
              <a:rPr lang="zh-TW" altLang="en-US" dirty="0"/>
              <a:t>：</a:t>
            </a:r>
          </a:p>
          <a:p>
            <a:endParaRPr lang="zh-TW" altLang="en-US" dirty="0"/>
          </a:p>
          <a:p>
            <a:r>
              <a:rPr lang="zh-TW" altLang="en-US" dirty="0"/>
              <a:t>面向連接協議</a:t>
            </a:r>
          </a:p>
          <a:p>
            <a:r>
              <a:rPr lang="zh-TW" altLang="en-US" dirty="0"/>
              <a:t>檢測傳輸是否有誤，是種可靠的傳輸方法</a:t>
            </a:r>
          </a:p>
          <a:p>
            <a:r>
              <a:rPr lang="zh-TW" altLang="en-US" dirty="0"/>
              <a:t>整體設計較複雜，在傳輸上速度較慢</a:t>
            </a:r>
          </a:p>
          <a:p>
            <a:r>
              <a:rPr lang="zh-TW" altLang="en-US" dirty="0">
                <a:highlight>
                  <a:srgbClr val="00FF00"/>
                </a:highlight>
              </a:rPr>
              <a:t>會控制傳輸流量</a:t>
            </a:r>
          </a:p>
          <a:p>
            <a:r>
              <a:rPr lang="zh-TW" altLang="en-US" dirty="0"/>
              <a:t>應用：電子郵件、瀏覽網頁、檔案傳輸</a:t>
            </a:r>
          </a:p>
          <a:p>
            <a:r>
              <a:rPr lang="en-US" altLang="zh-TW" dirty="0"/>
              <a:t>UDP</a:t>
            </a:r>
            <a:r>
              <a:rPr lang="zh-TW" altLang="en-US" dirty="0"/>
              <a:t>：</a:t>
            </a:r>
          </a:p>
          <a:p>
            <a:endParaRPr lang="zh-TW" altLang="en-US" dirty="0"/>
          </a:p>
          <a:p>
            <a:r>
              <a:rPr lang="zh-TW" altLang="en-US" dirty="0"/>
              <a:t>無連線協議</a:t>
            </a:r>
          </a:p>
          <a:p>
            <a:r>
              <a:rPr lang="zh-TW" altLang="en-US" dirty="0"/>
              <a:t>無檢測功能，雖然非可靠傳輸方法但會不斷發送數據包</a:t>
            </a:r>
          </a:p>
          <a:p>
            <a:r>
              <a:rPr lang="zh-TW" altLang="en-US" dirty="0"/>
              <a:t>因為不須檢查正確性，在傳輸上較快</a:t>
            </a:r>
          </a:p>
          <a:p>
            <a:r>
              <a:rPr lang="zh-TW" altLang="en-US" dirty="0">
                <a:highlight>
                  <a:srgbClr val="00FF00"/>
                </a:highlight>
              </a:rPr>
              <a:t>不控制流量，會不斷傳送與丟棄</a:t>
            </a:r>
          </a:p>
          <a:p>
            <a:r>
              <a:rPr lang="zh-TW" altLang="en-US" dirty="0"/>
              <a:t>應用：線上串流，線上遊戲（下面會有更多解釋），簡單檔案傳輸</a:t>
            </a:r>
            <a:endParaRPr lang="en-US" altLang="zh-TW" dirty="0"/>
          </a:p>
          <a:p>
            <a:endParaRPr lang="en-US" altLang="zh-TW" dirty="0"/>
          </a:p>
          <a:p>
            <a:r>
              <a:rPr lang="zh-TW" altLang="en-US" b="0" i="0" dirty="0">
                <a:solidFill>
                  <a:srgbClr val="FF0000"/>
                </a:solidFill>
                <a:effectLst/>
                <a:latin typeface="Lato" panose="020F0502020204030203" pitchFamily="34" charset="0"/>
              </a:rPr>
              <a:t>簡單的總結來說</a:t>
            </a:r>
            <a:r>
              <a:rPr lang="en-US" altLang="zh-TW" b="0" i="0" dirty="0">
                <a:solidFill>
                  <a:srgbClr val="FF0000"/>
                </a:solidFill>
                <a:effectLst/>
                <a:latin typeface="Lato" panose="020F0502020204030203" pitchFamily="34" charset="0"/>
              </a:rPr>
              <a:t>TCP</a:t>
            </a:r>
            <a:r>
              <a:rPr lang="zh-TW" altLang="en-US" b="0" i="0" dirty="0">
                <a:solidFill>
                  <a:srgbClr val="FF0000"/>
                </a:solidFill>
                <a:effectLst/>
                <a:latin typeface="Lato" panose="020F0502020204030203" pitchFamily="34" charset="0"/>
              </a:rPr>
              <a:t>就是時間換取正確性反之</a:t>
            </a:r>
            <a:r>
              <a:rPr lang="en-US" altLang="zh-TW" b="0" i="0" dirty="0">
                <a:solidFill>
                  <a:srgbClr val="FF0000"/>
                </a:solidFill>
                <a:effectLst/>
                <a:latin typeface="Lato" panose="020F0502020204030203" pitchFamily="34" charset="0"/>
              </a:rPr>
              <a:t>UDP</a:t>
            </a:r>
            <a:r>
              <a:rPr lang="zh-TW" altLang="en-US" b="0" i="0" dirty="0">
                <a:solidFill>
                  <a:srgbClr val="FF0000"/>
                </a:solidFill>
                <a:effectLst/>
                <a:latin typeface="Lato" panose="020F0502020204030203" pitchFamily="34" charset="0"/>
              </a:rPr>
              <a:t>是正確性換取時間</a:t>
            </a:r>
            <a:endParaRPr lang="zh-TW" altLang="en-US" dirty="0">
              <a:solidFill>
                <a:srgbClr val="FF0000"/>
              </a:solidFill>
            </a:endParaRPr>
          </a:p>
        </p:txBody>
      </p:sp>
    </p:spTree>
    <p:extLst>
      <p:ext uri="{BB962C8B-B14F-4D97-AF65-F5344CB8AC3E}">
        <p14:creationId xmlns:p14="http://schemas.microsoft.com/office/powerpoint/2010/main" val="3237030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8DBC695B-D37A-BEFF-3ADC-8D4B63D7B290}"/>
              </a:ext>
            </a:extLst>
          </p:cNvPr>
          <p:cNvSpPr txBox="1"/>
          <p:nvPr/>
        </p:nvSpPr>
        <p:spPr>
          <a:xfrm>
            <a:off x="467544" y="980728"/>
            <a:ext cx="8208912" cy="646331"/>
          </a:xfrm>
          <a:prstGeom prst="rect">
            <a:avLst/>
          </a:prstGeom>
          <a:noFill/>
        </p:spPr>
        <p:txBody>
          <a:bodyPr wrap="square">
            <a:spAutoFit/>
          </a:bodyPr>
          <a:lstStyle/>
          <a:p>
            <a:r>
              <a:rPr lang="en-US" altLang="zh-TW" dirty="0"/>
              <a:t>Socket</a:t>
            </a:r>
            <a:r>
              <a:rPr lang="zh-TW" altLang="en-US" dirty="0"/>
              <a:t>，他是一種</a:t>
            </a:r>
            <a:r>
              <a:rPr lang="en-US" altLang="zh-TW" dirty="0"/>
              <a:t>API</a:t>
            </a:r>
            <a:r>
              <a:rPr lang="zh-TW" altLang="en-US" dirty="0"/>
              <a:t>用於調用前述兩種通訊協議的窗口，其本身不屬於通訊協議的一部分，因此在決定要用哪種協定就是以</a:t>
            </a:r>
            <a:r>
              <a:rPr lang="en-US" altLang="zh-TW" dirty="0"/>
              <a:t>Socket</a:t>
            </a:r>
            <a:r>
              <a:rPr lang="zh-TW" altLang="en-US" dirty="0"/>
              <a:t>的內容來做決定。</a:t>
            </a:r>
          </a:p>
        </p:txBody>
      </p:sp>
      <p:pic>
        <p:nvPicPr>
          <p:cNvPr id="4" name="圖片 3">
            <a:extLst>
              <a:ext uri="{FF2B5EF4-FFF2-40B4-BE49-F238E27FC236}">
                <a16:creationId xmlns:a16="http://schemas.microsoft.com/office/drawing/2014/main" id="{6067A352-28E2-3343-53BF-23AA7961C31A}"/>
              </a:ext>
            </a:extLst>
          </p:cNvPr>
          <p:cNvPicPr>
            <a:picLocks noChangeAspect="1"/>
          </p:cNvPicPr>
          <p:nvPr/>
        </p:nvPicPr>
        <p:blipFill>
          <a:blip r:embed="rId2"/>
          <a:stretch>
            <a:fillRect/>
          </a:stretch>
        </p:blipFill>
        <p:spPr>
          <a:xfrm>
            <a:off x="899592" y="1987099"/>
            <a:ext cx="6858000" cy="3971925"/>
          </a:xfrm>
          <a:prstGeom prst="rect">
            <a:avLst/>
          </a:prstGeom>
        </p:spPr>
      </p:pic>
    </p:spTree>
    <p:extLst>
      <p:ext uri="{BB962C8B-B14F-4D97-AF65-F5344CB8AC3E}">
        <p14:creationId xmlns:p14="http://schemas.microsoft.com/office/powerpoint/2010/main" val="3548295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7FE1168-9F59-DDEC-642D-38C08E621E40}"/>
              </a:ext>
            </a:extLst>
          </p:cNvPr>
          <p:cNvPicPr>
            <a:picLocks noChangeAspect="1"/>
          </p:cNvPicPr>
          <p:nvPr/>
        </p:nvPicPr>
        <p:blipFill>
          <a:blip r:embed="rId2"/>
          <a:stretch>
            <a:fillRect/>
          </a:stretch>
        </p:blipFill>
        <p:spPr>
          <a:xfrm>
            <a:off x="513047" y="995133"/>
            <a:ext cx="8117905" cy="4867733"/>
          </a:xfrm>
          <a:prstGeom prst="rect">
            <a:avLst/>
          </a:prstGeom>
        </p:spPr>
      </p:pic>
      <p:sp>
        <p:nvSpPr>
          <p:cNvPr id="6" name="文字方塊 5">
            <a:extLst>
              <a:ext uri="{FF2B5EF4-FFF2-40B4-BE49-F238E27FC236}">
                <a16:creationId xmlns:a16="http://schemas.microsoft.com/office/drawing/2014/main" id="{4122D5B7-9997-B0A6-BC59-78879757B597}"/>
              </a:ext>
            </a:extLst>
          </p:cNvPr>
          <p:cNvSpPr txBox="1"/>
          <p:nvPr/>
        </p:nvSpPr>
        <p:spPr>
          <a:xfrm>
            <a:off x="107504" y="4005064"/>
            <a:ext cx="9036496" cy="2308324"/>
          </a:xfrm>
          <a:prstGeom prst="rect">
            <a:avLst/>
          </a:prstGeom>
          <a:solidFill>
            <a:schemeClr val="bg1"/>
          </a:solidFill>
        </p:spPr>
        <p:txBody>
          <a:bodyPr wrap="square">
            <a:spAutoFit/>
          </a:bodyPr>
          <a:lstStyle/>
          <a:p>
            <a:r>
              <a:rPr lang="en-US" altLang="zh-TW" dirty="0"/>
              <a:t>– The App component is a container with router-view. It has navbar that links to routes paths.</a:t>
            </a:r>
          </a:p>
          <a:p>
            <a:endParaRPr lang="en-US" altLang="zh-TW" dirty="0"/>
          </a:p>
          <a:p>
            <a:r>
              <a:rPr lang="en-US" altLang="zh-TW" dirty="0"/>
              <a:t>– </a:t>
            </a:r>
            <a:r>
              <a:rPr lang="en-US" altLang="zh-TW" dirty="0" err="1"/>
              <a:t>TutorialsList</a:t>
            </a:r>
            <a:r>
              <a:rPr lang="en-US" altLang="zh-TW" dirty="0"/>
              <a:t> component gets and displays Tutorials.</a:t>
            </a:r>
          </a:p>
          <a:p>
            <a:r>
              <a:rPr lang="en-US" altLang="zh-TW" dirty="0"/>
              <a:t>– Tutorial component has form for editing Tutorial’s details based on :id.</a:t>
            </a:r>
          </a:p>
          <a:p>
            <a:r>
              <a:rPr lang="en-US" altLang="zh-TW" dirty="0"/>
              <a:t>– </a:t>
            </a:r>
            <a:r>
              <a:rPr lang="en-US" altLang="zh-TW" dirty="0" err="1"/>
              <a:t>AddTutorial</a:t>
            </a:r>
            <a:r>
              <a:rPr lang="en-US" altLang="zh-TW" dirty="0"/>
              <a:t> component has form for submission new Tutorial.</a:t>
            </a:r>
          </a:p>
          <a:p>
            <a:endParaRPr lang="en-US" altLang="zh-TW" dirty="0"/>
          </a:p>
          <a:p>
            <a:r>
              <a:rPr lang="en-US" altLang="zh-TW" dirty="0"/>
              <a:t>– These Components call </a:t>
            </a:r>
            <a:r>
              <a:rPr lang="en-US" altLang="zh-TW" dirty="0" err="1"/>
              <a:t>TutorialDataService</a:t>
            </a:r>
            <a:r>
              <a:rPr lang="en-US" altLang="zh-TW" dirty="0"/>
              <a:t> methods which use </a:t>
            </a:r>
            <a:r>
              <a:rPr lang="en-US" altLang="zh-TW" dirty="0" err="1"/>
              <a:t>axios</a:t>
            </a:r>
            <a:r>
              <a:rPr lang="en-US" altLang="zh-TW" dirty="0"/>
              <a:t> to make HTTP requests</a:t>
            </a:r>
          </a:p>
          <a:p>
            <a:r>
              <a:rPr lang="en-US" altLang="zh-TW" dirty="0"/>
              <a:t>   and receive responses.</a:t>
            </a:r>
            <a:endParaRPr lang="zh-TW" altLang="en-US" dirty="0"/>
          </a:p>
        </p:txBody>
      </p:sp>
    </p:spTree>
    <p:extLst>
      <p:ext uri="{BB962C8B-B14F-4D97-AF65-F5344CB8AC3E}">
        <p14:creationId xmlns:p14="http://schemas.microsoft.com/office/powerpoint/2010/main" val="2778434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016484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1728483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E2AA883F-8421-3D00-C482-FB86A64FAE9D}"/>
              </a:ext>
            </a:extLst>
          </p:cNvPr>
          <p:cNvSpPr txBox="1"/>
          <p:nvPr/>
        </p:nvSpPr>
        <p:spPr>
          <a:xfrm>
            <a:off x="179511" y="1415266"/>
            <a:ext cx="8778493" cy="4247317"/>
          </a:xfrm>
          <a:prstGeom prst="rect">
            <a:avLst/>
          </a:prstGeom>
          <a:noFill/>
        </p:spPr>
        <p:txBody>
          <a:bodyPr wrap="square">
            <a:spAutoFit/>
          </a:bodyPr>
          <a:lstStyle/>
          <a:p>
            <a:r>
              <a:rPr lang="en-US" altLang="zh-CN" dirty="0">
                <a:latin typeface="Microsoft JhengHei Light" panose="020B0304030504040204" pitchFamily="34" charset="-120"/>
                <a:ea typeface="Microsoft JhengHei Light" panose="020B0304030504040204" pitchFamily="34" charset="-120"/>
              </a:rPr>
              <a:t>ESP8266</a:t>
            </a:r>
            <a:r>
              <a:rPr lang="zh-CN" altLang="en-US" dirty="0">
                <a:latin typeface="Microsoft JhengHei Light" panose="020B0304030504040204" pitchFamily="34" charset="-120"/>
                <a:ea typeface="Microsoft JhengHei Light" panose="020B0304030504040204" pitchFamily="34" charset="-120"/>
              </a:rPr>
              <a:t>有兩種重啟方法，分別為</a:t>
            </a:r>
            <a:r>
              <a:rPr lang="en-US" altLang="zh-CN" dirty="0" err="1">
                <a:latin typeface="Microsoft JhengHei Light" panose="020B0304030504040204" pitchFamily="34" charset="-120"/>
                <a:ea typeface="Microsoft JhengHei Light" panose="020B0304030504040204" pitchFamily="34" charset="-120"/>
              </a:rPr>
              <a:t>ESP.reset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和</a:t>
            </a:r>
            <a:r>
              <a:rPr lang="en-US" altLang="zh-CN" dirty="0" err="1">
                <a:latin typeface="Microsoft JhengHei Light" panose="020B0304030504040204" pitchFamily="34" charset="-120"/>
                <a:ea typeface="Microsoft JhengHei Light" panose="020B0304030504040204" pitchFamily="34" charset="-120"/>
              </a:rPr>
              <a:t>ESP.restart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，很多人代碼中都用</a:t>
            </a:r>
            <a:r>
              <a:rPr lang="en-US" altLang="zh-CN" dirty="0" err="1">
                <a:latin typeface="Microsoft JhengHei Light" panose="020B0304030504040204" pitchFamily="34" charset="-120"/>
                <a:ea typeface="Microsoft JhengHei Light" panose="020B0304030504040204" pitchFamily="34" charset="-120"/>
              </a:rPr>
              <a:t>ESP.reset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重啟，但是通常情況下使用</a:t>
            </a:r>
            <a:r>
              <a:rPr lang="en-US" altLang="zh-CN" dirty="0" err="1">
                <a:latin typeface="Microsoft JhengHei Light" panose="020B0304030504040204" pitchFamily="34" charset="-120"/>
                <a:ea typeface="Microsoft JhengHei Light" panose="020B0304030504040204" pitchFamily="34" charset="-120"/>
              </a:rPr>
              <a:t>ESP.restart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會更好，這兩者區別如下：</a:t>
            </a:r>
            <a:endParaRPr lang="en-US" altLang="zh-CN" dirty="0">
              <a:latin typeface="Microsoft JhengHei Light" panose="020B0304030504040204" pitchFamily="34" charset="-120"/>
              <a:ea typeface="Microsoft JhengHei Light" panose="020B0304030504040204" pitchFamily="34" charset="-120"/>
            </a:endParaRPr>
          </a:p>
          <a:p>
            <a:r>
              <a:rPr lang="en-US" altLang="zh-CN" dirty="0">
                <a:latin typeface="Microsoft JhengHei Light" panose="020B0304030504040204" pitchFamily="34" charset="-120"/>
                <a:ea typeface="Microsoft JhengHei Light" panose="020B0304030504040204" pitchFamily="34" charset="-120"/>
              </a:rPr>
              <a:t>  </a:t>
            </a:r>
            <a:r>
              <a:rPr lang="en-US" altLang="zh-CN" b="1" dirty="0" err="1">
                <a:latin typeface="Microsoft JhengHei Light" panose="020B0304030504040204" pitchFamily="34" charset="-120"/>
                <a:ea typeface="Microsoft JhengHei Light" panose="020B0304030504040204" pitchFamily="34" charset="-120"/>
              </a:rPr>
              <a:t>ESP.reset</a:t>
            </a:r>
            <a:r>
              <a:rPr lang="en-US" altLang="zh-CN" b="1"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是一個硬重定，這種重啟方式可能會使一些寄存器回歸到原始狀態，即丟失寄存器資料，這會導致重啟後的程式出現問題，它或多或少像電腦上的重定按鈕。</a:t>
            </a:r>
            <a:endParaRPr lang="en-US" altLang="zh-CN" dirty="0">
              <a:latin typeface="Microsoft JhengHei Light" panose="020B0304030504040204" pitchFamily="34" charset="-120"/>
              <a:ea typeface="Microsoft JhengHei Light" panose="020B0304030504040204" pitchFamily="34" charset="-120"/>
            </a:endParaRPr>
          </a:p>
          <a:p>
            <a:endParaRPr lang="en-US" altLang="zh-CN" dirty="0">
              <a:latin typeface="Microsoft JhengHei Light" panose="020B0304030504040204" pitchFamily="34" charset="-120"/>
              <a:ea typeface="Microsoft JhengHei Light" panose="020B0304030504040204" pitchFamily="34" charset="-120"/>
            </a:endParaRPr>
          </a:p>
          <a:p>
            <a:r>
              <a:rPr lang="en-US" altLang="zh-CN" dirty="0">
                <a:latin typeface="Microsoft JhengHei Light" panose="020B0304030504040204" pitchFamily="34" charset="-120"/>
                <a:ea typeface="Microsoft JhengHei Light" panose="020B0304030504040204" pitchFamily="34" charset="-120"/>
              </a:rPr>
              <a:t>  </a:t>
            </a:r>
            <a:r>
              <a:rPr lang="en-US" altLang="zh-CN" b="1" dirty="0" err="1">
                <a:latin typeface="Microsoft JhengHei Light" panose="020B0304030504040204" pitchFamily="34" charset="-120"/>
                <a:ea typeface="Microsoft JhengHei Light" panose="020B0304030504040204" pitchFamily="34" charset="-120"/>
              </a:rPr>
              <a:t>ESP.restart</a:t>
            </a:r>
            <a:r>
              <a:rPr lang="en-US" altLang="zh-CN" b="1"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是通過向</a:t>
            </a:r>
            <a:r>
              <a:rPr lang="en-US" altLang="zh-CN" dirty="0">
                <a:latin typeface="Microsoft JhengHei Light" panose="020B0304030504040204" pitchFamily="34" charset="-120"/>
                <a:ea typeface="Microsoft JhengHei Light" panose="020B0304030504040204" pitchFamily="34" charset="-120"/>
              </a:rPr>
              <a:t>ESP8266</a:t>
            </a:r>
            <a:r>
              <a:rPr lang="zh-CN" altLang="en-US" dirty="0">
                <a:latin typeface="Microsoft JhengHei Light" panose="020B0304030504040204" pitchFamily="34" charset="-120"/>
                <a:ea typeface="Microsoft JhengHei Light" panose="020B0304030504040204" pitchFamily="34" charset="-120"/>
              </a:rPr>
              <a:t>的</a:t>
            </a:r>
            <a:r>
              <a:rPr lang="en-US" altLang="zh-CN" dirty="0">
                <a:latin typeface="Microsoft JhengHei Light" panose="020B0304030504040204" pitchFamily="34" charset="-120"/>
                <a:ea typeface="Microsoft JhengHei Light" panose="020B0304030504040204" pitchFamily="34" charset="-120"/>
              </a:rPr>
              <a:t>SDK</a:t>
            </a:r>
            <a:r>
              <a:rPr lang="zh-CN" altLang="en-US" dirty="0">
                <a:latin typeface="Microsoft JhengHei Light" panose="020B0304030504040204" pitchFamily="34" charset="-120"/>
                <a:ea typeface="Microsoft JhengHei Light" panose="020B0304030504040204" pitchFamily="34" charset="-120"/>
              </a:rPr>
              <a:t>發送信號重啟，而不是簡單粗暴的復位，所以它是一個更‘軟’的重啟方式作者：</a:t>
            </a:r>
            <a:r>
              <a:rPr lang="en-US" altLang="zh-CN" dirty="0" err="1">
                <a:latin typeface="Microsoft JhengHei Light" panose="020B0304030504040204" pitchFamily="34" charset="-120"/>
                <a:ea typeface="Microsoft JhengHei Light" panose="020B0304030504040204" pitchFamily="34" charset="-120"/>
              </a:rPr>
              <a:t>firewt</a:t>
            </a:r>
            <a:r>
              <a:rPr lang="zh-CN" altLang="en-US" dirty="0">
                <a:latin typeface="Microsoft JhengHei Light" panose="020B0304030504040204" pitchFamily="34" charset="-120"/>
                <a:ea typeface="Microsoft JhengHei Light" panose="020B0304030504040204" pitchFamily="34" charset="-120"/>
              </a:rPr>
              <a:t>連結：</a:t>
            </a:r>
            <a:r>
              <a:rPr lang="en-US" altLang="zh-CN" dirty="0">
                <a:latin typeface="Microsoft JhengHei Light" panose="020B0304030504040204" pitchFamily="34" charset="-120"/>
                <a:ea typeface="Microsoft JhengHei Light" panose="020B0304030504040204" pitchFamily="34" charset="-120"/>
              </a:rPr>
              <a:t>https://www.jianshu.com/p/131336711b76</a:t>
            </a:r>
            <a:r>
              <a:rPr lang="zh-CN" altLang="en-US" dirty="0">
                <a:latin typeface="Microsoft JhengHei Light" panose="020B0304030504040204" pitchFamily="34" charset="-120"/>
                <a:ea typeface="Microsoft JhengHei Light" panose="020B0304030504040204" pitchFamily="34" charset="-120"/>
              </a:rPr>
              <a:t>來源：簡書著作權歸作者所有。商業轉載請聯繫作者獲得授權，非商業轉載請注明出處。</a:t>
            </a:r>
            <a:endParaRPr lang="en-US" altLang="zh-CN"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r>
              <a:rPr lang="en-US" altLang="zh-TW" dirty="0">
                <a:latin typeface="Microsoft JhengHei Light" panose="020B0304030504040204" pitchFamily="34" charset="-120"/>
                <a:ea typeface="Microsoft JhengHei Light" panose="020B0304030504040204" pitchFamily="34" charset="-120"/>
              </a:rPr>
              <a:t>I would do it like this if I was using an ESP8266:</a:t>
            </a:r>
          </a:p>
          <a:p>
            <a:endParaRPr lang="en-US" altLang="zh-TW" dirty="0">
              <a:latin typeface="Microsoft JhengHei Light" panose="020B0304030504040204" pitchFamily="34" charset="-120"/>
              <a:ea typeface="Microsoft JhengHei Light" panose="020B0304030504040204" pitchFamily="34" charset="-120"/>
            </a:endParaRPr>
          </a:p>
          <a:p>
            <a:r>
              <a:rPr lang="en-US" altLang="zh-TW" dirty="0">
                <a:latin typeface="Microsoft JhengHei Light" panose="020B0304030504040204" pitchFamily="34" charset="-120"/>
                <a:ea typeface="Microsoft JhengHei Light" panose="020B0304030504040204" pitchFamily="34" charset="-120"/>
              </a:rPr>
              <a:t>    </a:t>
            </a:r>
            <a:r>
              <a:rPr lang="en-US" altLang="zh-TW" b="1" dirty="0" err="1">
                <a:latin typeface="Microsoft JhengHei Light" panose="020B0304030504040204" pitchFamily="34" charset="-120"/>
                <a:ea typeface="Microsoft JhengHei Light" panose="020B0304030504040204" pitchFamily="34" charset="-120"/>
              </a:rPr>
              <a:t>wifiManager.resetSettings</a:t>
            </a:r>
            <a:r>
              <a:rPr lang="en-US" altLang="zh-TW" b="1" dirty="0">
                <a:latin typeface="Microsoft JhengHei Light" panose="020B0304030504040204" pitchFamily="34" charset="-120"/>
                <a:ea typeface="Microsoft JhengHei Light" panose="020B0304030504040204" pitchFamily="34" charset="-120"/>
              </a:rPr>
              <a:t>();</a:t>
            </a:r>
            <a:r>
              <a:rPr lang="en-US" altLang="zh-TW" dirty="0">
                <a:latin typeface="Microsoft JhengHei Light" panose="020B0304030504040204" pitchFamily="34" charset="-120"/>
                <a:ea typeface="Microsoft JhengHei Light" panose="020B0304030504040204" pitchFamily="34" charset="-120"/>
              </a:rPr>
              <a:t> //reset all saved credentials</a:t>
            </a:r>
          </a:p>
          <a:p>
            <a:r>
              <a:rPr lang="en-US" altLang="zh-TW" dirty="0">
                <a:latin typeface="Microsoft JhengHei Light" panose="020B0304030504040204" pitchFamily="34" charset="-120"/>
                <a:ea typeface="Microsoft JhengHei Light" panose="020B0304030504040204" pitchFamily="34" charset="-120"/>
              </a:rPr>
              <a:t>    </a:t>
            </a:r>
            <a:r>
              <a:rPr lang="en-US" altLang="zh-TW" b="1" dirty="0" err="1">
                <a:latin typeface="Microsoft JhengHei Light" panose="020B0304030504040204" pitchFamily="34" charset="-120"/>
                <a:ea typeface="Microsoft JhengHei Light" panose="020B0304030504040204" pitchFamily="34" charset="-120"/>
              </a:rPr>
              <a:t>ESP.reset</a:t>
            </a:r>
            <a:r>
              <a:rPr lang="en-US" altLang="zh-TW" b="1" dirty="0">
                <a:latin typeface="Microsoft JhengHei Light" panose="020B0304030504040204" pitchFamily="34" charset="-120"/>
                <a:ea typeface="Microsoft JhengHei Light" panose="020B0304030504040204" pitchFamily="34" charset="-120"/>
              </a:rPr>
              <a:t>(); </a:t>
            </a:r>
            <a:r>
              <a:rPr lang="en-US" altLang="zh-TW" dirty="0">
                <a:latin typeface="Microsoft JhengHei Light" panose="020B0304030504040204" pitchFamily="34" charset="-120"/>
                <a:ea typeface="Microsoft JhengHei Light" panose="020B0304030504040204" pitchFamily="34" charset="-120"/>
              </a:rPr>
              <a:t>//restart the ESP</a:t>
            </a:r>
            <a:endParaRPr lang="zh-TW" altLang="en-US"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3544619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26787FCF-3C48-1051-6140-3D669E31146C}"/>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a:t>
            </a:fld>
            <a:endParaRPr lang="zh-TW" altLang="en-US">
              <a:solidFill>
                <a:prstClr val="white"/>
              </a:solidFill>
            </a:endParaRPr>
          </a:p>
        </p:txBody>
      </p:sp>
      <p:sp>
        <p:nvSpPr>
          <p:cNvPr id="4" name="文字方塊 3">
            <a:extLst>
              <a:ext uri="{FF2B5EF4-FFF2-40B4-BE49-F238E27FC236}">
                <a16:creationId xmlns:a16="http://schemas.microsoft.com/office/drawing/2014/main" id="{2313415A-2F8E-3958-FE16-E873111A746C}"/>
              </a:ext>
            </a:extLst>
          </p:cNvPr>
          <p:cNvSpPr txBox="1"/>
          <p:nvPr/>
        </p:nvSpPr>
        <p:spPr>
          <a:xfrm>
            <a:off x="107504" y="764704"/>
            <a:ext cx="8856984" cy="5632311"/>
          </a:xfrm>
          <a:prstGeom prst="rect">
            <a:avLst/>
          </a:prstGeom>
          <a:noFill/>
        </p:spPr>
        <p:txBody>
          <a:bodyPr wrap="square">
            <a:spAutoFit/>
          </a:bodyPr>
          <a:lstStyle/>
          <a:p>
            <a:pPr algn="l"/>
            <a:r>
              <a:rPr lang="en-US" altLang="zh-TW" b="1" i="0" dirty="0">
                <a:solidFill>
                  <a:srgbClr val="191919"/>
                </a:solidFill>
                <a:effectLst/>
                <a:latin typeface="微軟正黑體" panose="020B0604030504040204" pitchFamily="34" charset="-120"/>
                <a:ea typeface="微軟正黑體" panose="020B0604030504040204" pitchFamily="34" charset="-120"/>
              </a:rPr>
              <a:t>1) </a:t>
            </a:r>
            <a:r>
              <a:rPr lang="zh-TW" altLang="en-US" b="1" i="0" dirty="0">
                <a:solidFill>
                  <a:srgbClr val="191919"/>
                </a:solidFill>
                <a:effectLst/>
                <a:latin typeface="微軟正黑體" panose="020B0604030504040204" pitchFamily="34" charset="-120"/>
                <a:ea typeface="微軟正黑體" panose="020B0604030504040204" pitchFamily="34" charset="-120"/>
              </a:rPr>
              <a:t>安裝</a:t>
            </a:r>
            <a:r>
              <a:rPr lang="en-US" altLang="zh-TW" b="1" i="0" dirty="0" err="1">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2) </a:t>
            </a:r>
            <a:r>
              <a:rPr lang="zh-TW" altLang="en-US" b="1" i="0" dirty="0">
                <a:solidFill>
                  <a:srgbClr val="191919"/>
                </a:solidFill>
                <a:effectLst/>
                <a:latin typeface="微軟正黑體" panose="020B0604030504040204" pitchFamily="34" charset="-120"/>
                <a:ea typeface="微軟正黑體" panose="020B0604030504040204" pitchFamily="34" charset="-120"/>
              </a:rPr>
              <a:t>指定要安裝的服務的名稱（適用於電腦上有幾個不同的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服務設施）</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3) </a:t>
            </a:r>
            <a:r>
              <a:rPr lang="zh-TW" altLang="en-US" b="1" i="0" dirty="0">
                <a:solidFill>
                  <a:srgbClr val="191919"/>
                </a:solidFill>
                <a:effectLst/>
                <a:latin typeface="微軟正黑體" panose="020B0604030504040204" pitchFamily="34" charset="-120"/>
                <a:ea typeface="微軟正黑體" panose="020B0604030504040204" pitchFamily="34" charset="-120"/>
              </a:rPr>
              <a:t>指定服務配置檔案的路徑和名稱</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 -f “c:\files\</a:t>
            </a:r>
            <a:r>
              <a:rPr lang="en-US" altLang="zh-TW" b="0" i="0" dirty="0" err="1">
                <a:solidFill>
                  <a:srgbClr val="191919"/>
                </a:solidFill>
                <a:effectLst/>
                <a:latin typeface="微軟正黑體" panose="020B0604030504040204" pitchFamily="34" charset="-120"/>
                <a:ea typeface="微軟正黑體" panose="020B0604030504040204" pitchFamily="34" charset="-120"/>
              </a:rPr>
              <a:t>my.conf</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r>
              <a:rPr lang="zh-TW" altLang="en-US" b="0" i="0" dirty="0">
                <a:solidFill>
                  <a:srgbClr val="191919"/>
                </a:solidFill>
                <a:effectLst/>
                <a:latin typeface="微軟正黑體" panose="020B0604030504040204" pitchFamily="34" charset="-120"/>
                <a:ea typeface="微軟正黑體" panose="020B0604030504040204" pitchFamily="34" charset="-120"/>
              </a:rPr>
              <a:t>注：若不使用特殊引數（如</a:t>
            </a:r>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a:t>
            </a:r>
            <a:r>
              <a:rPr lang="zh-TW" altLang="en-US" b="0" i="0" dirty="0">
                <a:solidFill>
                  <a:srgbClr val="191919"/>
                </a:solidFill>
                <a:effectLst/>
                <a:latin typeface="微軟正黑體" panose="020B0604030504040204" pitchFamily="34" charset="-120"/>
                <a:ea typeface="微軟正黑體" panose="020B0604030504040204" pitchFamily="34" charset="-120"/>
              </a:rPr>
              <a:t>），服務名稱為</a:t>
            </a:r>
            <a:r>
              <a:rPr lang="en-US" altLang="zh-TW" b="0" i="0" dirty="0">
                <a:solidFill>
                  <a:srgbClr val="191919"/>
                </a:solidFill>
                <a:effectLst/>
                <a:latin typeface="微軟正黑體" panose="020B0604030504040204" pitchFamily="34" charset="-120"/>
                <a:ea typeface="微軟正黑體" panose="020B0604030504040204" pitchFamily="34" charset="-120"/>
              </a:rPr>
              <a:t>Apache2.X</a:t>
            </a:r>
            <a:r>
              <a:rPr lang="zh-TW" altLang="en-US" b="0" i="0" dirty="0">
                <a:solidFill>
                  <a:srgbClr val="191919"/>
                </a:solidFill>
                <a:effectLst/>
                <a:latin typeface="微軟正黑體" panose="020B0604030504040204" pitchFamily="34" charset="-120"/>
                <a:ea typeface="微軟正黑體" panose="020B0604030504040204" pitchFamily="34" charset="-120"/>
              </a:rPr>
              <a:t>，配置檔案為</a:t>
            </a:r>
            <a:r>
              <a:rPr lang="en-US" altLang="zh-TW" b="0" i="0" dirty="0">
                <a:solidFill>
                  <a:srgbClr val="191919"/>
                </a:solidFill>
                <a:effectLst/>
                <a:latin typeface="微軟正黑體" panose="020B0604030504040204" pitchFamily="34" charset="-120"/>
                <a:ea typeface="微軟正黑體" panose="020B0604030504040204" pitchFamily="34" charset="-120"/>
              </a:rPr>
              <a:t>conf\</a:t>
            </a:r>
            <a:r>
              <a:rPr lang="en-US" altLang="zh-TW" b="0" i="0" dirty="0" err="1">
                <a:solidFill>
                  <a:srgbClr val="191919"/>
                </a:solidFill>
                <a:effectLst/>
                <a:latin typeface="微軟正黑體" panose="020B0604030504040204" pitchFamily="34" charset="-120"/>
                <a:ea typeface="微軟正黑體" panose="020B0604030504040204" pitchFamily="34" charset="-120"/>
              </a:rPr>
              <a:t>httpd.conf</a:t>
            </a:r>
            <a:endParaRPr lang="en-US" altLang="zh-TW"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4) </a:t>
            </a:r>
            <a:r>
              <a:rPr lang="zh-TW" altLang="en-US" b="1" i="0" dirty="0">
                <a:solidFill>
                  <a:srgbClr val="191919"/>
                </a:solidFill>
                <a:effectLst/>
                <a:latin typeface="微軟正黑體" panose="020B0604030504040204" pitchFamily="34" charset="-120"/>
                <a:ea typeface="微軟正黑體" panose="020B0604030504040204" pitchFamily="34" charset="-120"/>
              </a:rPr>
              <a:t>移除一個</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uninstall</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5) </a:t>
            </a:r>
            <a:r>
              <a:rPr lang="zh-TW" altLang="en-US" b="1" i="0" dirty="0">
                <a:solidFill>
                  <a:srgbClr val="191919"/>
                </a:solidFill>
                <a:effectLst/>
                <a:latin typeface="微軟正黑體" panose="020B0604030504040204" pitchFamily="34" charset="-120"/>
                <a:ea typeface="微軟正黑體" panose="020B0604030504040204" pitchFamily="34" charset="-120"/>
              </a:rPr>
              <a:t>移除特定的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uninstall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endParaRPr lang="en-US" altLang="zh-TW" b="1" i="0" dirty="0">
              <a:solidFill>
                <a:srgbClr val="191919"/>
              </a:solidFill>
              <a:effectLst/>
              <a:latin typeface="微軟正黑體" panose="020B0604030504040204" pitchFamily="34" charset="-120"/>
              <a:ea typeface="微軟正黑體" panose="020B0604030504040204" pitchFamily="34" charset="-120"/>
            </a:endParaRPr>
          </a:p>
          <a:p>
            <a:pPr algn="l"/>
            <a:r>
              <a:rPr lang="zh-TW" altLang="en-US" b="1" i="0" dirty="0">
                <a:solidFill>
                  <a:srgbClr val="191919"/>
                </a:solidFill>
                <a:effectLst/>
                <a:latin typeface="微軟正黑體" panose="020B0604030504040204" pitchFamily="34" charset="-120"/>
                <a:ea typeface="微軟正黑體" panose="020B0604030504040204" pitchFamily="34" charset="-120"/>
              </a:rPr>
              <a:t>管理</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1) </a:t>
            </a:r>
            <a:r>
              <a:rPr lang="zh-TW" altLang="en-US" b="1" i="0" dirty="0">
                <a:solidFill>
                  <a:srgbClr val="191919"/>
                </a:solidFill>
                <a:effectLst/>
                <a:latin typeface="微軟正黑體" panose="020B0604030504040204" pitchFamily="34" charset="-120"/>
                <a:ea typeface="微軟正黑體" panose="020B0604030504040204" pitchFamily="34" charset="-120"/>
              </a:rPr>
              <a:t>啟動已安裝的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start</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2) </a:t>
            </a:r>
            <a:r>
              <a:rPr lang="zh-TW" altLang="en-US" b="1" i="0" dirty="0">
                <a:solidFill>
                  <a:srgbClr val="191919"/>
                </a:solidFill>
                <a:effectLst/>
                <a:latin typeface="微軟正黑體" panose="020B0604030504040204" pitchFamily="34" charset="-120"/>
                <a:ea typeface="微軟正黑體" panose="020B0604030504040204" pitchFamily="34" charset="-120"/>
              </a:rPr>
              <a:t>停止已安裝的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stop || httpd.exe -k shutdown</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3) </a:t>
            </a:r>
            <a:r>
              <a:rPr lang="zh-TW" altLang="en-US" b="1" i="0" dirty="0">
                <a:solidFill>
                  <a:srgbClr val="191919"/>
                </a:solidFill>
                <a:effectLst/>
                <a:latin typeface="微軟正黑體" panose="020B0604030504040204" pitchFamily="34" charset="-120"/>
                <a:ea typeface="微軟正黑體" panose="020B0604030504040204" pitchFamily="34" charset="-120"/>
              </a:rPr>
              <a:t>重啟已安裝的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r>
              <a:rPr lang="en-US" altLang="zh-TW" b="1" i="0" dirty="0">
                <a:solidFill>
                  <a:srgbClr val="191919"/>
                </a:solidFill>
                <a:effectLst/>
                <a:latin typeface="微軟正黑體" panose="020B0604030504040204" pitchFamily="34" charset="-120"/>
                <a:ea typeface="微軟正黑體" panose="020B0604030504040204" pitchFamily="34" charset="-120"/>
              </a:rPr>
              <a:t>(</a:t>
            </a:r>
            <a:r>
              <a:rPr lang="zh-TW" altLang="en-US" b="1" i="0" dirty="0">
                <a:solidFill>
                  <a:srgbClr val="191919"/>
                </a:solidFill>
                <a:effectLst/>
                <a:latin typeface="微軟正黑體" panose="020B0604030504040204" pitchFamily="34" charset="-120"/>
                <a:ea typeface="微軟正黑體" panose="020B0604030504040204" pitchFamily="34" charset="-120"/>
              </a:rPr>
              <a:t>迫使服務重讀配置檔案，適用於修改配置檔案後</a:t>
            </a:r>
            <a:r>
              <a:rPr lang="en-US" altLang="zh-TW" b="1" i="0" dirty="0">
                <a:solidFill>
                  <a:srgbClr val="191919"/>
                </a:solidFill>
                <a:effectLst/>
                <a:latin typeface="微軟正黑體" panose="020B0604030504040204" pitchFamily="34" charset="-120"/>
                <a:ea typeface="微軟正黑體" panose="020B0604030504040204" pitchFamily="34" charset="-120"/>
              </a:rPr>
              <a:t>)</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restart</a:t>
            </a:r>
          </a:p>
        </p:txBody>
      </p:sp>
      <p:sp>
        <p:nvSpPr>
          <p:cNvPr id="6" name="文字方塊 5">
            <a:extLst>
              <a:ext uri="{FF2B5EF4-FFF2-40B4-BE49-F238E27FC236}">
                <a16:creationId xmlns:a16="http://schemas.microsoft.com/office/drawing/2014/main" id="{27C2309A-CEB8-4795-8D3E-BF620E38FF78}"/>
              </a:ext>
            </a:extLst>
          </p:cNvPr>
          <p:cNvSpPr txBox="1"/>
          <p:nvPr/>
        </p:nvSpPr>
        <p:spPr>
          <a:xfrm>
            <a:off x="2771800" y="44624"/>
            <a:ext cx="461962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Windows</a:t>
            </a:r>
            <a:r>
              <a:rPr lang="zh-TW" altLang="en-US" sz="2400" b="0" i="0" dirty="0">
                <a:solidFill>
                  <a:srgbClr val="191919"/>
                </a:solidFill>
                <a:effectLst/>
                <a:latin typeface="微軟正黑體" panose="020B0604030504040204" pitchFamily="34" charset="-120"/>
                <a:ea typeface="微軟正黑體" panose="020B0604030504040204" pitchFamily="34" charset="-120"/>
              </a:rPr>
              <a:t>下</a:t>
            </a:r>
            <a:r>
              <a:rPr lang="en-US" altLang="zh-TW" sz="2400" b="0" i="0" dirty="0">
                <a:solidFill>
                  <a:srgbClr val="191919"/>
                </a:solidFill>
                <a:effectLst/>
                <a:latin typeface="微軟正黑體" panose="020B0604030504040204" pitchFamily="34" charset="-120"/>
                <a:ea typeface="微軟正黑體" panose="020B0604030504040204" pitchFamily="34" charset="-120"/>
              </a:rPr>
              <a:t>Apache</a:t>
            </a:r>
            <a:r>
              <a:rPr lang="zh-TW" altLang="en-US" sz="2400" b="0" i="0" dirty="0">
                <a:solidFill>
                  <a:srgbClr val="191919"/>
                </a:solidFill>
                <a:effectLst/>
                <a:latin typeface="微軟正黑體" panose="020B0604030504040204" pitchFamily="34" charset="-120"/>
                <a:ea typeface="微軟正黑體" panose="020B0604030504040204" pitchFamily="34" charset="-120"/>
              </a:rPr>
              <a:t>的簡單命令</a:t>
            </a:r>
            <a:endParaRPr lang="zh-TW" altLang="en-US" sz="2400" dirty="0"/>
          </a:p>
        </p:txBody>
      </p:sp>
      <p:grpSp>
        <p:nvGrpSpPr>
          <p:cNvPr id="7" name="群組 5">
            <a:extLst>
              <a:ext uri="{FF2B5EF4-FFF2-40B4-BE49-F238E27FC236}">
                <a16:creationId xmlns:a16="http://schemas.microsoft.com/office/drawing/2014/main" id="{7E2726C6-CDAD-C644-1505-749F310696F0}"/>
              </a:ext>
            </a:extLst>
          </p:cNvPr>
          <p:cNvGrpSpPr/>
          <p:nvPr/>
        </p:nvGrpSpPr>
        <p:grpSpPr>
          <a:xfrm>
            <a:off x="450928" y="530688"/>
            <a:ext cx="8507077" cy="90000"/>
            <a:chOff x="488504" y="729418"/>
            <a:chExt cx="9216000" cy="90000"/>
          </a:xfrm>
        </p:grpSpPr>
        <p:sp>
          <p:nvSpPr>
            <p:cNvPr id="8" name="矩形 7">
              <a:extLst>
                <a:ext uri="{FF2B5EF4-FFF2-40B4-BE49-F238E27FC236}">
                  <a16:creationId xmlns:a16="http://schemas.microsoft.com/office/drawing/2014/main" id="{17DA4FC8-B688-A727-4B65-0CB5D1666F66}"/>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9" name="矩形 8">
              <a:extLst>
                <a:ext uri="{FF2B5EF4-FFF2-40B4-BE49-F238E27FC236}">
                  <a16:creationId xmlns:a16="http://schemas.microsoft.com/office/drawing/2014/main" id="{39E78E0B-33EB-4C86-7F09-13858F0CB426}"/>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548359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aphicFrame>
        <p:nvGraphicFramePr>
          <p:cNvPr id="4" name="表格 3">
            <a:extLst>
              <a:ext uri="{FF2B5EF4-FFF2-40B4-BE49-F238E27FC236}">
                <a16:creationId xmlns:a16="http://schemas.microsoft.com/office/drawing/2014/main" id="{5FA14B54-214B-595B-7277-8FA2A8C2EEC2}"/>
              </a:ext>
            </a:extLst>
          </p:cNvPr>
          <p:cNvGraphicFramePr>
            <a:graphicFrameLocks noGrp="1"/>
          </p:cNvGraphicFramePr>
          <p:nvPr/>
        </p:nvGraphicFramePr>
        <p:xfrm>
          <a:off x="298375" y="3744321"/>
          <a:ext cx="8229600" cy="1676400"/>
        </p:xfrm>
        <a:graphic>
          <a:graphicData uri="http://schemas.openxmlformats.org/drawingml/2006/table">
            <a:tbl>
              <a:tblPr/>
              <a:tblGrid>
                <a:gridCol w="2057400">
                  <a:extLst>
                    <a:ext uri="{9D8B030D-6E8A-4147-A177-3AD203B41FA5}">
                      <a16:colId xmlns:a16="http://schemas.microsoft.com/office/drawing/2014/main" val="2604822225"/>
                    </a:ext>
                  </a:extLst>
                </a:gridCol>
                <a:gridCol w="2057400">
                  <a:extLst>
                    <a:ext uri="{9D8B030D-6E8A-4147-A177-3AD203B41FA5}">
                      <a16:colId xmlns:a16="http://schemas.microsoft.com/office/drawing/2014/main" val="1943782590"/>
                    </a:ext>
                  </a:extLst>
                </a:gridCol>
                <a:gridCol w="2057400">
                  <a:extLst>
                    <a:ext uri="{9D8B030D-6E8A-4147-A177-3AD203B41FA5}">
                      <a16:colId xmlns:a16="http://schemas.microsoft.com/office/drawing/2014/main" val="1052686000"/>
                    </a:ext>
                  </a:extLst>
                </a:gridCol>
                <a:gridCol w="2057400">
                  <a:extLst>
                    <a:ext uri="{9D8B030D-6E8A-4147-A177-3AD203B41FA5}">
                      <a16:colId xmlns:a16="http://schemas.microsoft.com/office/drawing/2014/main" val="2584236403"/>
                    </a:ext>
                  </a:extLst>
                </a:gridCol>
              </a:tblGrid>
              <a:tr h="0">
                <a:tc>
                  <a:txBody>
                    <a:bodyPr/>
                    <a:lstStyle/>
                    <a:p>
                      <a:r>
                        <a:rPr lang="en-US" b="1">
                          <a:effectLst/>
                        </a:rPr>
                        <a:t>GPIO15</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dirty="0">
                          <a:effectLst/>
                        </a:rPr>
                        <a:t>GPIO0</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a:effectLst/>
                        </a:rPr>
                        <a:t>GPIO2</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a:effectLst/>
                        </a:rPr>
                        <a:t>Mode</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30833436"/>
                  </a:ext>
                </a:extLst>
              </a:tr>
              <a:tr h="0">
                <a:tc>
                  <a:txBody>
                    <a:bodyPr/>
                    <a:lstStyle/>
                    <a:p>
                      <a:r>
                        <a:rPr lang="en-US">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Uart Bootloader</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96433173"/>
                  </a:ext>
                </a:extLst>
              </a:tr>
              <a:tr h="0">
                <a:tc>
                  <a:txBody>
                    <a:bodyPr/>
                    <a:lstStyle/>
                    <a:p>
                      <a:r>
                        <a:rPr lang="en-US" dirty="0">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Boot sketch</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16729911"/>
                  </a:ext>
                </a:extLst>
              </a:tr>
              <a:tr h="0">
                <a:tc>
                  <a:txBody>
                    <a:bodyPr/>
                    <a:lstStyle/>
                    <a:p>
                      <a:r>
                        <a:rPr lang="en-US" dirty="0">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x</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x</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dirty="0">
                          <a:effectLst/>
                        </a:rPr>
                        <a:t>SDIO mode (not used for Arduino)</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35892597"/>
                  </a:ext>
                </a:extLst>
              </a:tr>
            </a:tbl>
          </a:graphicData>
        </a:graphic>
      </p:graphicFrame>
      <p:sp>
        <p:nvSpPr>
          <p:cNvPr id="6" name="Rectangle 1">
            <a:extLst>
              <a:ext uri="{FF2B5EF4-FFF2-40B4-BE49-F238E27FC236}">
                <a16:creationId xmlns:a16="http://schemas.microsoft.com/office/drawing/2014/main" id="{BA681220-7E60-E47F-6736-A8DC09509512}"/>
              </a:ext>
            </a:extLst>
          </p:cNvPr>
          <p:cNvSpPr>
            <a:spLocks noChangeArrowheads="1"/>
          </p:cNvSpPr>
          <p:nvPr/>
        </p:nvSpPr>
        <p:spPr bwMode="auto">
          <a:xfrm>
            <a:off x="107504" y="636077"/>
            <a:ext cx="8940268"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if the wdt reset is triggert the board reboots,</a:t>
            </a:r>
            <a:br>
              <a:rPr kumimoji="0" lang="zh-TW" altLang="zh-TW" b="0" i="0" u="none" strike="noStrike" cap="none" normalizeH="0" baseline="0" dirty="0">
                <a:ln>
                  <a:noFill/>
                </a:ln>
                <a:solidFill>
                  <a:srgbClr val="24292F"/>
                </a:solidFill>
                <a:effectLst/>
                <a:latin typeface="Arial" panose="020B0604020202020204" pitchFamily="34" charset="0"/>
                <a:ea typeface="-apple-system"/>
              </a:rPr>
            </a:br>
            <a:r>
              <a:rPr kumimoji="0" lang="zh-TW" altLang="zh-TW" b="0" i="0" u="none" strike="noStrike" cap="none" normalizeH="0" baseline="0" dirty="0">
                <a:ln>
                  <a:noFill/>
                </a:ln>
                <a:solidFill>
                  <a:srgbClr val="24292F"/>
                </a:solidFill>
                <a:effectLst/>
                <a:latin typeface="Arial" panose="020B0604020202020204" pitchFamily="34" charset="0"/>
                <a:ea typeface="-apple-system"/>
              </a:rPr>
              <a:t>when it reboots it is checking the state of GPIO0 and GPIO15 and GPIO2</a:t>
            </a:r>
            <a:endParaRPr kumimoji="0" lang="zh-TW" altLang="zh-TW"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you need to make sure that the pins in the right state when a wtd happens or </a:t>
            </a:r>
            <a:endParaRPr kumimoji="0" lang="en-US" altLang="zh-TW" b="0" i="0" u="none" strike="noStrike" cap="none" normalizeH="0" baseline="0" dirty="0">
              <a:ln>
                <a:noFill/>
              </a:ln>
              <a:solidFill>
                <a:srgbClr val="24292F"/>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you call ESP.restart()</a:t>
            </a:r>
            <a:endParaRPr kumimoji="0" lang="en-US" altLang="zh-TW" b="0" i="0" u="none" strike="noStrike" cap="none" normalizeH="0" baseline="0" dirty="0">
              <a:ln>
                <a:noFill/>
              </a:ln>
              <a:solidFill>
                <a:srgbClr val="24292F"/>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dirty="0">
              <a:solidFill>
                <a:srgbClr val="24292F"/>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1.Reset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功能要有，所以加了一個小按鍵，一腳接</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RST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，一腳接</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GND</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，按下去就觸發</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Reset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a:t>
            </a:r>
            <a:endPar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600" b="1" u="none" strike="noStrike" cap="none" normalizeH="0" baseline="0" dirty="0">
              <a:ln>
                <a:noFill/>
              </a:ln>
              <a:solidFill>
                <a:srgbClr val="222222"/>
              </a:solidFill>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2.ESP8266 </a:t>
            </a:r>
            <a:r>
              <a:rPr kumimoji="0" lang="en-US" altLang="zh-TW" sz="1600" b="1" i="0" u="none" strike="noStrike" cap="none" normalizeH="0" baseline="0" dirty="0" err="1">
                <a:ln>
                  <a:noFill/>
                </a:ln>
                <a:solidFill>
                  <a:schemeClr val="tx1"/>
                </a:solidFill>
                <a:effectLst/>
                <a:latin typeface="Microsoft JhengHei Light" panose="020B0304030504040204" pitchFamily="34" charset="-120"/>
                <a:ea typeface="Microsoft JhengHei Light" panose="020B0304030504040204" pitchFamily="34" charset="-120"/>
              </a:rPr>
              <a:t>deepSleep</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(us)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觸發之後就會進入睡眠狀態，等待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us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時間後再重新啟動</a:t>
            </a: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，程式是重頭執行到尾，而不是從進入睡眠的那裏。</a:t>
            </a:r>
            <a:endPar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而觸發的當下，需要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RST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與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GPIO 16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連接才能重啟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ESP8266</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；所以要使用 </a:t>
            </a:r>
            <a:r>
              <a:rPr kumimoji="0" lang="en-US" altLang="zh-TW" sz="1600" b="1" i="0" u="none" strike="noStrike" cap="none" normalizeH="0" baseline="0" dirty="0" err="1">
                <a:ln>
                  <a:noFill/>
                </a:ln>
                <a:solidFill>
                  <a:schemeClr val="tx1"/>
                </a:solidFill>
                <a:effectLst/>
                <a:latin typeface="Microsoft JhengHei Light" panose="020B0304030504040204" pitchFamily="34" charset="-120"/>
                <a:ea typeface="Microsoft JhengHei Light" panose="020B0304030504040204" pitchFamily="34" charset="-120"/>
              </a:rPr>
              <a:t>deepSleep</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要先確認</a:t>
            </a:r>
            <a:endPar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這個硬體現是否已完成</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a:t>
            </a:r>
            <a:endParaRPr kumimoji="0" lang="zh-TW"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p:txBody>
      </p:sp>
      <p:sp>
        <p:nvSpPr>
          <p:cNvPr id="10" name="文字方塊 9">
            <a:extLst>
              <a:ext uri="{FF2B5EF4-FFF2-40B4-BE49-F238E27FC236}">
                <a16:creationId xmlns:a16="http://schemas.microsoft.com/office/drawing/2014/main" id="{E711BE84-C176-0815-3C5A-09D36764A877}"/>
              </a:ext>
            </a:extLst>
          </p:cNvPr>
          <p:cNvSpPr txBox="1"/>
          <p:nvPr/>
        </p:nvSpPr>
        <p:spPr>
          <a:xfrm>
            <a:off x="450928" y="5489944"/>
            <a:ext cx="6840760" cy="1754326"/>
          </a:xfrm>
          <a:prstGeom prst="rect">
            <a:avLst/>
          </a:prstGeom>
          <a:noFill/>
        </p:spPr>
        <p:txBody>
          <a:bodyPr wrap="square">
            <a:spAutoFit/>
          </a:bodyPr>
          <a:lstStyle/>
          <a:p>
            <a:r>
              <a:rPr lang="en-US" altLang="zh-TW" dirty="0">
                <a:hlinkClick r:id="rId2"/>
              </a:rPr>
              <a:t>https://honeststore.com.tw/guide-to-esp8266-uploading/</a:t>
            </a:r>
            <a:endParaRPr lang="en-US" altLang="zh-TW" dirty="0"/>
          </a:p>
          <a:p>
            <a:endParaRPr lang="en-US" altLang="zh-TW" dirty="0"/>
          </a:p>
          <a:p>
            <a:r>
              <a:rPr lang="en-US" altLang="zh-TW" dirty="0">
                <a:hlinkClick r:id="rId3"/>
              </a:rPr>
              <a:t>https://kknews.cc/zh-tw/news/gxpqppy.html</a:t>
            </a:r>
            <a:endParaRPr lang="en-US" altLang="zh-TW"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3670555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986296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6E568330-8196-54C9-8C81-F08CC6E6C673}"/>
              </a:ext>
            </a:extLst>
          </p:cNvPr>
          <p:cNvPicPr>
            <a:picLocks noChangeAspect="1"/>
          </p:cNvPicPr>
          <p:nvPr/>
        </p:nvPicPr>
        <p:blipFill>
          <a:blip r:embed="rId2"/>
          <a:stretch>
            <a:fillRect/>
          </a:stretch>
        </p:blipFill>
        <p:spPr>
          <a:xfrm>
            <a:off x="2240166" y="836712"/>
            <a:ext cx="4476750" cy="3964781"/>
          </a:xfrm>
          <a:prstGeom prst="rect">
            <a:avLst/>
          </a:prstGeom>
        </p:spPr>
      </p:pic>
      <p:sp>
        <p:nvSpPr>
          <p:cNvPr id="4" name="文字方塊 3">
            <a:extLst>
              <a:ext uri="{FF2B5EF4-FFF2-40B4-BE49-F238E27FC236}">
                <a16:creationId xmlns:a16="http://schemas.microsoft.com/office/drawing/2014/main" id="{14D4B065-F7CC-1699-CAC3-6FCB599FD86E}"/>
              </a:ext>
            </a:extLst>
          </p:cNvPr>
          <p:cNvSpPr txBox="1"/>
          <p:nvPr/>
        </p:nvSpPr>
        <p:spPr>
          <a:xfrm>
            <a:off x="0" y="4956482"/>
            <a:ext cx="9144000" cy="646331"/>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要先知道對方是誰，要如何連線，需要透過 </a:t>
            </a:r>
            <a:r>
              <a:rPr lang="en-US" altLang="zh-TW" dirty="0">
                <a:latin typeface="微軟正黑體" panose="020B0604030504040204" pitchFamily="34" charset="-120"/>
                <a:ea typeface="微軟正黑體" panose="020B0604030504040204" pitchFamily="34" charset="-120"/>
              </a:rPr>
              <a:t>Signaling Server </a:t>
            </a:r>
            <a:r>
              <a:rPr lang="zh-TW" altLang="en-US" dirty="0">
                <a:latin typeface="微軟正黑體" panose="020B0604030504040204" pitchFamily="34" charset="-120"/>
                <a:ea typeface="微軟正黑體" panose="020B0604030504040204" pitchFamily="34" charset="-120"/>
              </a:rPr>
              <a:t>交換彼此必要的訊息，如告訴對方自己的外網</a:t>
            </a:r>
            <a:r>
              <a:rPr lang="en-US" altLang="zh-TW" dirty="0">
                <a:latin typeface="微軟正黑體" panose="020B0604030504040204" pitchFamily="34" charset="-120"/>
                <a:ea typeface="微軟正黑體" panose="020B0604030504040204" pitchFamily="34" charset="-120"/>
              </a:rPr>
              <a:t>IP</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Port </a:t>
            </a:r>
            <a:r>
              <a:rPr lang="zh-TW" altLang="en-US" dirty="0">
                <a:latin typeface="微軟正黑體" panose="020B0604030504040204" pitchFamily="34" charset="-120"/>
                <a:ea typeface="微軟正黑體" panose="020B0604030504040204" pitchFamily="34" charset="-120"/>
              </a:rPr>
              <a:t>、傳輸的媒體格式，確認彼此連線後就可以互相傳輸資料了</a:t>
            </a:r>
          </a:p>
        </p:txBody>
      </p:sp>
    </p:spTree>
    <p:extLst>
      <p:ext uri="{BB962C8B-B14F-4D97-AF65-F5344CB8AC3E}">
        <p14:creationId xmlns:p14="http://schemas.microsoft.com/office/powerpoint/2010/main" val="2448219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512ACFD3-F866-B6B1-8DBE-6E6A4BBD231D}"/>
              </a:ext>
            </a:extLst>
          </p:cNvPr>
          <p:cNvPicPr>
            <a:picLocks noChangeAspect="1"/>
          </p:cNvPicPr>
          <p:nvPr/>
        </p:nvPicPr>
        <p:blipFill>
          <a:blip r:embed="rId2"/>
          <a:stretch>
            <a:fillRect/>
          </a:stretch>
        </p:blipFill>
        <p:spPr>
          <a:xfrm>
            <a:off x="2225308" y="620694"/>
            <a:ext cx="3939540" cy="3509963"/>
          </a:xfrm>
          <a:prstGeom prst="rect">
            <a:avLst/>
          </a:prstGeom>
        </p:spPr>
      </p:pic>
      <p:sp>
        <p:nvSpPr>
          <p:cNvPr id="4" name="文字方塊 3">
            <a:extLst>
              <a:ext uri="{FF2B5EF4-FFF2-40B4-BE49-F238E27FC236}">
                <a16:creationId xmlns:a16="http://schemas.microsoft.com/office/drawing/2014/main" id="{FD332D36-8422-FFF5-82C2-5C654FA62008}"/>
              </a:ext>
            </a:extLst>
          </p:cNvPr>
          <p:cNvSpPr txBox="1"/>
          <p:nvPr/>
        </p:nvSpPr>
        <p:spPr>
          <a:xfrm>
            <a:off x="0" y="4077072"/>
            <a:ext cx="9144000" cy="2308324"/>
          </a:xfrm>
          <a:prstGeom prst="rect">
            <a:avLst/>
          </a:prstGeom>
          <a:noFill/>
        </p:spPr>
        <p:txBody>
          <a:bodyPr wrap="square">
            <a:spAutoFit/>
          </a:bodyPr>
          <a:lstStyle/>
          <a:p>
            <a:r>
              <a:rPr lang="zh-TW" altLang="en-US" sz="1600" dirty="0">
                <a:latin typeface="微軟正黑體" panose="020B0604030504040204" pitchFamily="34" charset="-120"/>
                <a:ea typeface="微軟正黑體" panose="020B0604030504040204" pitchFamily="34" charset="-120"/>
              </a:rPr>
              <a:t>理想的網路狀況如前頁，瀏覽器都是透過外網</a:t>
            </a:r>
            <a:r>
              <a:rPr lang="en-US" altLang="zh-TW" sz="1600" dirty="0" err="1">
                <a:latin typeface="微軟正黑體" panose="020B0604030504040204" pitchFamily="34" charset="-120"/>
                <a:ea typeface="微軟正黑體" panose="020B0604030504040204" pitchFamily="34" charset="-120"/>
              </a:rPr>
              <a:t>ip</a:t>
            </a:r>
            <a:r>
              <a:rPr lang="zh-TW" altLang="en-US" sz="1600" dirty="0">
                <a:latin typeface="微軟正黑體" panose="020B0604030504040204" pitchFamily="34" charset="-120"/>
                <a:ea typeface="微軟正黑體" panose="020B0604030504040204" pitchFamily="34" charset="-120"/>
              </a:rPr>
              <a:t>做連線，這樣就可以直接進行點對點的通訊。</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但真實的狀況是大部分的電腦，都是處在區域網路中並且有防火牆，如上圖，所以我們需要做以下兩個處理</a:t>
            </a:r>
            <a:r>
              <a:rPr lang="en-US" altLang="zh-TW" sz="160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取得外網 </a:t>
            </a:r>
            <a:r>
              <a:rPr lang="en-US" altLang="zh-TW" sz="1600" dirty="0">
                <a:latin typeface="微軟正黑體" panose="020B0604030504040204" pitchFamily="34" charset="-120"/>
                <a:ea typeface="微軟正黑體" panose="020B0604030504040204" pitchFamily="34" charset="-120"/>
              </a:rPr>
              <a:t>IP </a:t>
            </a:r>
            <a:r>
              <a:rPr lang="zh-TW" altLang="en-US" sz="1600" dirty="0">
                <a:latin typeface="微軟正黑體" panose="020B0604030504040204" pitchFamily="34" charset="-120"/>
                <a:ea typeface="微軟正黑體" panose="020B0604030504040204" pitchFamily="34" charset="-120"/>
              </a:rPr>
              <a:t>地址映射</a:t>
            </a:r>
          </a:p>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通過 </a:t>
            </a:r>
            <a:r>
              <a:rPr lang="en-US" altLang="zh-TW" sz="1600" dirty="0">
                <a:latin typeface="微軟正黑體" panose="020B0604030504040204" pitchFamily="34" charset="-120"/>
                <a:ea typeface="微軟正黑體" panose="020B0604030504040204" pitchFamily="34" charset="-120"/>
              </a:rPr>
              <a:t>Signaling server </a:t>
            </a:r>
            <a:r>
              <a:rPr lang="zh-TW" altLang="en-US" sz="1600" dirty="0">
                <a:latin typeface="微軟正黑體" panose="020B0604030504040204" pitchFamily="34" charset="-120"/>
                <a:ea typeface="微軟正黑體" panose="020B0604030504040204" pitchFamily="34" charset="-120"/>
              </a:rPr>
              <a:t>交換網路資訊。</a:t>
            </a:r>
          </a:p>
          <a:p>
            <a:r>
              <a:rPr lang="zh-TW" altLang="en-US" sz="1600" dirty="0">
                <a:latin typeface="微軟正黑體" panose="020B0604030504040204" pitchFamily="34" charset="-120"/>
                <a:ea typeface="微軟正黑體" panose="020B0604030504040204" pitchFamily="34" charset="-120"/>
              </a:rPr>
              <a:t>透過 </a:t>
            </a:r>
            <a:r>
              <a:rPr lang="en-US" altLang="zh-TW" sz="1600" dirty="0">
                <a:latin typeface="微軟正黑體" panose="020B0604030504040204" pitchFamily="34" charset="-120"/>
                <a:ea typeface="微軟正黑體" panose="020B0604030504040204" pitchFamily="34" charset="-120"/>
              </a:rPr>
              <a:t>STUN server </a:t>
            </a:r>
            <a:r>
              <a:rPr lang="zh-TW" altLang="en-US" sz="1600" dirty="0">
                <a:latin typeface="微軟正黑體" panose="020B0604030504040204" pitchFamily="34" charset="-120"/>
                <a:ea typeface="微軟正黑體" panose="020B0604030504040204" pitchFamily="34" charset="-120"/>
              </a:rPr>
              <a:t>可以取得外網</a:t>
            </a:r>
            <a:r>
              <a:rPr lang="en-US" altLang="zh-TW" sz="1600" dirty="0" err="1">
                <a:latin typeface="微軟正黑體" panose="020B0604030504040204" pitchFamily="34" charset="-120"/>
                <a:ea typeface="微軟正黑體" panose="020B0604030504040204" pitchFamily="34" charset="-120"/>
              </a:rPr>
              <a:t>ip</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與 </a:t>
            </a:r>
            <a:r>
              <a:rPr lang="en-US" altLang="zh-TW" sz="1600" dirty="0">
                <a:latin typeface="微軟正黑體" panose="020B0604030504040204" pitchFamily="34" charset="-120"/>
                <a:ea typeface="微軟正黑體" panose="020B0604030504040204" pitchFamily="34" charset="-120"/>
              </a:rPr>
              <a:t>port</a:t>
            </a:r>
            <a:r>
              <a:rPr lang="zh-TW" altLang="en-US" sz="1600" dirty="0">
                <a:latin typeface="微軟正黑體" panose="020B0604030504040204" pitchFamily="34" charset="-120"/>
                <a:ea typeface="微軟正黑體" panose="020B0604030504040204" pitchFamily="34" charset="-120"/>
              </a:rPr>
              <a:t>，然後通過 </a:t>
            </a:r>
            <a:r>
              <a:rPr lang="en-US" altLang="zh-TW" sz="1600" dirty="0">
                <a:latin typeface="微軟正黑體" panose="020B0604030504040204" pitchFamily="34" charset="-120"/>
                <a:ea typeface="微軟正黑體" panose="020B0604030504040204" pitchFamily="34" charset="-120"/>
              </a:rPr>
              <a:t>Signaling server </a:t>
            </a:r>
            <a:r>
              <a:rPr lang="zh-TW" altLang="en-US" sz="1600" dirty="0">
                <a:latin typeface="微軟正黑體" panose="020B0604030504040204" pitchFamily="34" charset="-120"/>
                <a:ea typeface="微軟正黑體" panose="020B0604030504040204" pitchFamily="34" charset="-120"/>
              </a:rPr>
              <a:t>告訴對方你可以怎麼連我，就可以連上線了，但是 </a:t>
            </a:r>
            <a:r>
              <a:rPr lang="en-US" altLang="zh-TW" sz="1600" dirty="0">
                <a:latin typeface="微軟正黑體" panose="020B0604030504040204" pitchFamily="34" charset="-120"/>
                <a:ea typeface="微軟正黑體" panose="020B0604030504040204" pitchFamily="34" charset="-120"/>
              </a:rPr>
              <a:t>STUN </a:t>
            </a:r>
            <a:r>
              <a:rPr lang="zh-TW" altLang="en-US" sz="1600" dirty="0">
                <a:latin typeface="微軟正黑體" panose="020B0604030504040204" pitchFamily="34" charset="-120"/>
                <a:ea typeface="微軟正黑體" panose="020B0604030504040204" pitchFamily="34" charset="-120"/>
              </a:rPr>
              <a:t>並不是每次都能成功，</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有多種不同類型，如果無法打洞成功較需要 </a:t>
            </a:r>
            <a:r>
              <a:rPr lang="en-US" altLang="zh-TW" sz="1600" dirty="0">
                <a:latin typeface="微軟正黑體" panose="020B0604030504040204" pitchFamily="34" charset="-120"/>
                <a:ea typeface="微軟正黑體" panose="020B0604030504040204" pitchFamily="34" charset="-120"/>
              </a:rPr>
              <a:t>TURN server </a:t>
            </a:r>
            <a:r>
              <a:rPr lang="zh-TW" altLang="en-US" sz="1600" dirty="0">
                <a:latin typeface="微軟正黑體" panose="020B0604030504040204" pitchFamily="34" charset="-120"/>
                <a:ea typeface="微軟正黑體" panose="020B0604030504040204" pitchFamily="34" charset="-120"/>
              </a:rPr>
              <a:t>來幫忙轉傳了，這邊先挖個坑，後面我們更詳細的來了解如何有效的進行 </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穿透，以及 </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分別有哪些類型。</a:t>
            </a:r>
          </a:p>
        </p:txBody>
      </p:sp>
    </p:spTree>
    <p:extLst>
      <p:ext uri="{BB962C8B-B14F-4D97-AF65-F5344CB8AC3E}">
        <p14:creationId xmlns:p14="http://schemas.microsoft.com/office/powerpoint/2010/main" val="1411396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686301"/>
            <a:ext cx="9144000" cy="5909310"/>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 </a:t>
            </a:r>
            <a:r>
              <a:rPr lang="zh-TW" altLang="en-US" sz="1400" dirty="0">
                <a:latin typeface="微軟正黑體" panose="020B0604030504040204" pitchFamily="34" charset="-120"/>
                <a:ea typeface="微軟正黑體" panose="020B0604030504040204" pitchFamily="34" charset="-120"/>
              </a:rPr>
              <a:t>新建一個目錄</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例</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c:\cmuhch-backup)</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2. </a:t>
            </a:r>
            <a:r>
              <a:rPr lang="zh-TW" altLang="en-US" sz="1400" dirty="0">
                <a:latin typeface="微軟正黑體" panose="020B0604030504040204" pitchFamily="34" charset="-120"/>
                <a:ea typeface="微軟正黑體" panose="020B0604030504040204" pitchFamily="34" charset="-120"/>
              </a:rPr>
              <a:t>至新建的目錄</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例</a:t>
            </a:r>
            <a:r>
              <a:rPr lang="en-US" altLang="zh-TW" sz="1400" dirty="0">
                <a:latin typeface="微軟正黑體" panose="020B0604030504040204" pitchFamily="34" charset="-120"/>
                <a:ea typeface="微軟正黑體" panose="020B0604030504040204" pitchFamily="34" charset="-120"/>
              </a:rPr>
              <a:t>: cd </a:t>
            </a:r>
            <a:r>
              <a:rPr lang="en-US" altLang="zh-TW" sz="1400" dirty="0" err="1">
                <a:latin typeface="微軟正黑體" panose="020B0604030504040204" pitchFamily="34" charset="-120"/>
                <a:ea typeface="微軟正黑體" panose="020B0604030504040204" pitchFamily="34" charset="-120"/>
              </a:rPr>
              <a:t>cmuhch</a:t>
            </a:r>
            <a:r>
              <a:rPr lang="en-US" altLang="zh-TW" sz="1400" dirty="0">
                <a:latin typeface="微軟正黑體" panose="020B0604030504040204" pitchFamily="34" charset="-120"/>
                <a:ea typeface="微軟正黑體" panose="020B0604030504040204" pitchFamily="34" charset="-120"/>
              </a:rPr>
              <a:t>-backup)</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3. </a:t>
            </a:r>
            <a:r>
              <a:rPr lang="zh-TW" altLang="en-US" sz="1400" b="0" i="0" dirty="0">
                <a:solidFill>
                  <a:srgbClr val="233452"/>
                </a:solidFill>
                <a:effectLst/>
                <a:latin typeface="微軟正黑體" panose="020B0604030504040204" pitchFamily="34" charset="-120"/>
                <a:ea typeface="微軟正黑體" panose="020B0604030504040204" pitchFamily="34" charset="-120"/>
              </a:rPr>
              <a:t>在</a:t>
            </a:r>
            <a:r>
              <a:rPr lang="zh-TW" altLang="en-US" sz="1400" dirty="0">
                <a:latin typeface="微軟正黑體" panose="020B0604030504040204" pitchFamily="34" charset="-120"/>
                <a:ea typeface="微軟正黑體" panose="020B0604030504040204" pitchFamily="34" charset="-120"/>
              </a:rPr>
              <a:t>新建的目錄</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即</a:t>
            </a:r>
            <a:r>
              <a:rPr lang="zh-TW" altLang="en-US" sz="1400" b="0" i="0" dirty="0">
                <a:solidFill>
                  <a:srgbClr val="233452"/>
                </a:solidFill>
                <a:effectLst/>
                <a:latin typeface="微軟正黑體" panose="020B0604030504040204" pitchFamily="34" charset="-120"/>
                <a:ea typeface="微軟正黑體" panose="020B0604030504040204" pitchFamily="34" charset="-120"/>
              </a:rPr>
              <a:t>目前工作區 </a:t>
            </a:r>
            <a:r>
              <a:rPr lang="en-US" altLang="zh-TW" sz="1400" b="0" i="0" dirty="0">
                <a:solidFill>
                  <a:srgbClr val="233452"/>
                </a:solidFill>
                <a:effectLst/>
                <a:latin typeface="微軟正黑體" panose="020B0604030504040204" pitchFamily="34" charset="-120"/>
                <a:ea typeface="微軟正黑體" panose="020B0604030504040204" pitchFamily="34" charset="-120"/>
              </a:rPr>
              <a:t>(Workspace) </a:t>
            </a:r>
            <a:r>
              <a:rPr lang="zh-TW" altLang="en-US" sz="1400" b="0" i="0" dirty="0">
                <a:solidFill>
                  <a:srgbClr val="233452"/>
                </a:solidFill>
                <a:effectLst/>
                <a:latin typeface="微軟正黑體" panose="020B0604030504040204" pitchFamily="34" charset="-120"/>
                <a:ea typeface="微軟正黑體" panose="020B0604030504040204" pitchFamily="34" charset="-120"/>
              </a:rPr>
              <a:t>內</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建立一個 </a:t>
            </a:r>
            <a:r>
              <a:rPr lang="en-US" altLang="zh-TW" sz="1400" b="0" i="0" dirty="0">
                <a:solidFill>
                  <a:srgbClr val="233452"/>
                </a:solidFill>
                <a:effectLst/>
                <a:latin typeface="微軟正黑體" panose="020B0604030504040204" pitchFamily="34" charset="-120"/>
                <a:ea typeface="微軟正黑體" panose="020B0604030504040204" pitchFamily="34" charset="-120"/>
              </a:rPr>
              <a:t>.git folder,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a:t>
            </a:r>
            <a:r>
              <a:rPr lang="en-US" altLang="zh-TW" sz="1400" b="1" dirty="0" err="1">
                <a:latin typeface="微軟正黑體" panose="020B0604030504040204" pitchFamily="34" charset="-120"/>
                <a:ea typeface="微軟正黑體" panose="020B0604030504040204" pitchFamily="34" charset="-120"/>
              </a:rPr>
              <a:t>init</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4. </a:t>
            </a:r>
            <a:r>
              <a:rPr lang="zh-TW" altLang="en-US" sz="1400" b="0" i="0" dirty="0">
                <a:solidFill>
                  <a:srgbClr val="233452"/>
                </a:solidFill>
                <a:effectLst/>
                <a:latin typeface="微軟正黑體" panose="020B0604030504040204" pitchFamily="34" charset="-120"/>
                <a:ea typeface="微軟正黑體" panose="020B0604030504040204" pitchFamily="34" charset="-120"/>
              </a:rPr>
              <a:t>設定 </a:t>
            </a:r>
            <a:r>
              <a:rPr lang="en-US" altLang="zh-TW" sz="1400" b="0" i="0" dirty="0">
                <a:solidFill>
                  <a:srgbClr val="233452"/>
                </a:solidFill>
                <a:effectLst/>
                <a:latin typeface="微軟正黑體" panose="020B0604030504040204" pitchFamily="34" charset="-120"/>
                <a:ea typeface="微軟正黑體" panose="020B0604030504040204" pitchFamily="34" charset="-120"/>
              </a:rPr>
              <a:t>Git config </a:t>
            </a:r>
            <a:r>
              <a:rPr lang="zh-TW" altLang="en-US" sz="1400" b="0" i="0" dirty="0">
                <a:solidFill>
                  <a:srgbClr val="233452"/>
                </a:solidFill>
                <a:effectLst/>
                <a:latin typeface="微軟正黑體" panose="020B0604030504040204" pitchFamily="34" charset="-120"/>
                <a:ea typeface="微軟正黑體" panose="020B0604030504040204" pitchFamily="34" charset="-120"/>
              </a:rPr>
              <a:t>環境</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config --global user.name “</a:t>
            </a:r>
            <a:r>
              <a:rPr lang="en-US" altLang="zh-TW" sz="1400" b="1" dirty="0" err="1">
                <a:latin typeface="微軟正黑體" panose="020B0604030504040204" pitchFamily="34" charset="-120"/>
                <a:ea typeface="微軟正黑體" panose="020B0604030504040204" pitchFamily="34" charset="-120"/>
              </a:rPr>
              <a:t>chenjuichi</a:t>
            </a:r>
            <a:r>
              <a:rPr lang="en-US" altLang="zh-TW" sz="1400" b="1" dirty="0">
                <a:latin typeface="微軟正黑體" panose="020B0604030504040204" pitchFamily="34" charset="-120"/>
                <a:ea typeface="微軟正黑體" panose="020B0604030504040204" pitchFamily="34" charset="-120"/>
              </a:rPr>
              <a:t>”</a:t>
            </a:r>
          </a:p>
          <a:p>
            <a:r>
              <a:rPr lang="en-US" altLang="zh-TW" sz="1400" b="1" dirty="0">
                <a:latin typeface="微軟正黑體" panose="020B0604030504040204" pitchFamily="34" charset="-120"/>
                <a:ea typeface="微軟正黑體" panose="020B0604030504040204" pitchFamily="34" charset="-120"/>
              </a:rPr>
              <a:t>   git config --global </a:t>
            </a:r>
            <a:r>
              <a:rPr lang="en-US" altLang="zh-TW" sz="1400" b="1" dirty="0" err="1">
                <a:latin typeface="微軟正黑體" panose="020B0604030504040204" pitchFamily="34" charset="-120"/>
                <a:ea typeface="微軟正黑體" panose="020B0604030504040204" pitchFamily="34" charset="-120"/>
              </a:rPr>
              <a:t>user.email</a:t>
            </a:r>
            <a:r>
              <a:rPr lang="en-US" altLang="zh-TW"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chenjuichi@gmail.com</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5. </a:t>
            </a:r>
            <a:r>
              <a:rPr lang="zh-TW" altLang="en-US" sz="1400" dirty="0">
                <a:latin typeface="微軟正黑體" panose="020B0604030504040204" pitchFamily="34" charset="-120"/>
                <a:ea typeface="微軟正黑體" panose="020B0604030504040204" pitchFamily="34" charset="-120"/>
              </a:rPr>
              <a:t>建立索引</a:t>
            </a:r>
            <a:r>
              <a:rPr lang="en-US" altLang="zh-TW" sz="1400" dirty="0">
                <a:latin typeface="微軟正黑體" panose="020B0604030504040204" pitchFamily="34" charset="-120"/>
                <a:ea typeface="微軟正黑體" panose="020B0604030504040204" pitchFamily="34" charset="-120"/>
              </a:rPr>
              <a:t>:</a:t>
            </a:r>
          </a:p>
          <a:p>
            <a:r>
              <a:rPr lang="zh-TW" altLang="en-US" sz="1400" dirty="0">
                <a:latin typeface="微軟正黑體" panose="020B0604030504040204" pitchFamily="34" charset="-120"/>
                <a:ea typeface="微軟正黑體" panose="020B0604030504040204" pitchFamily="34" charset="-120"/>
              </a:rPr>
              <a:t>   ◆所有檔案建立索引  </a:t>
            </a:r>
            <a:r>
              <a:rPr lang="en-US" altLang="zh-TW" sz="1400" b="1" dirty="0">
                <a:highlight>
                  <a:srgbClr val="00FFFF"/>
                </a:highlight>
                <a:latin typeface="微軟正黑體" panose="020B0604030504040204" pitchFamily="34" charset="-120"/>
                <a:ea typeface="微軟正黑體" panose="020B0604030504040204" pitchFamily="34" charset="-120"/>
              </a:rPr>
              <a:t>git add .</a:t>
            </a:r>
          </a:p>
          <a:p>
            <a:r>
              <a:rPr lang="zh-TW" altLang="en-US" sz="1400" dirty="0">
                <a:latin typeface="微軟正黑體" panose="020B0604030504040204" pitchFamily="34" charset="-120"/>
                <a:ea typeface="微軟正黑體" panose="020B0604030504040204" pitchFamily="34" charset="-120"/>
              </a:rPr>
              <a:t>   ◆指定檔案建立索引  </a:t>
            </a:r>
            <a:r>
              <a:rPr lang="en-US" altLang="zh-TW" sz="1400" b="1" dirty="0">
                <a:latin typeface="微軟正黑體" panose="020B0604030504040204" pitchFamily="34" charset="-120"/>
                <a:ea typeface="微軟正黑體" panose="020B0604030504040204" pitchFamily="34" charset="-120"/>
              </a:rPr>
              <a:t>git add helloword.txt</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5-1 To remove the file only from the Git repository and not remove it from the filesystem</a:t>
            </a:r>
          </a:p>
          <a:p>
            <a:r>
              <a:rPr lang="en-US" altLang="zh-TW" sz="1400" b="1" dirty="0">
                <a:latin typeface="微軟正黑體" panose="020B0604030504040204" pitchFamily="34" charset="-120"/>
                <a:ea typeface="微軟正黑體" panose="020B0604030504040204" pitchFamily="34" charset="-120"/>
              </a:rPr>
              <a:t>     git rm --cached file1.txt</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6. </a:t>
            </a:r>
            <a:r>
              <a:rPr lang="zh-TW" altLang="en-US" sz="1400" dirty="0">
                <a:latin typeface="微軟正黑體" panose="020B0604030504040204" pitchFamily="34" charset="-120"/>
                <a:ea typeface="微軟正黑體" panose="020B0604030504040204" pitchFamily="34" charset="-120"/>
              </a:rPr>
              <a:t>將索引檔案提交至</a:t>
            </a:r>
            <a:r>
              <a:rPr lang="zh-TW" altLang="en-US" sz="1400" dirty="0">
                <a:highlight>
                  <a:srgbClr val="FFFF00"/>
                </a:highlight>
                <a:latin typeface="微軟正黑體" panose="020B0604030504040204" pitchFamily="34" charset="-120"/>
                <a:ea typeface="微軟正黑體" panose="020B0604030504040204" pitchFamily="34" charset="-120"/>
              </a:rPr>
              <a:t>本地數據庫 </a:t>
            </a:r>
            <a:r>
              <a:rPr lang="en-US" altLang="zh-TW" sz="1400" dirty="0">
                <a:latin typeface="微軟正黑體" panose="020B0604030504040204" pitchFamily="34" charset="-120"/>
                <a:ea typeface="微軟正黑體" panose="020B0604030504040204" pitchFamily="34" charset="-120"/>
              </a:rPr>
              <a:t>(Local Repository)</a:t>
            </a:r>
            <a:r>
              <a:rPr lang="en-US" altLang="zh-TW" sz="1400" b="0" i="0" dirty="0">
                <a:solidFill>
                  <a:srgbClr val="233452"/>
                </a:solidFill>
                <a:effectLst/>
                <a:latin typeface="微軟正黑體" panose="020B0604030504040204" pitchFamily="34" charset="-120"/>
                <a:ea typeface="微軟正黑體" panose="020B0604030504040204" pitchFamily="34" charset="-120"/>
              </a:rPr>
              <a:t> ,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00FFFF"/>
                </a:highlight>
                <a:latin typeface="微軟正黑體" panose="020B0604030504040204" pitchFamily="34" charset="-120"/>
                <a:ea typeface="微軟正黑體" panose="020B0604030504040204" pitchFamily="34" charset="-120"/>
              </a:rPr>
              <a:t>git commit -m "add helloword.txt“</a:t>
            </a:r>
          </a:p>
          <a:p>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註</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建立 </a:t>
            </a:r>
            <a:r>
              <a:rPr lang="en-US" altLang="zh-TW" sz="1400" b="1" dirty="0">
                <a:latin typeface="微軟正黑體" panose="020B0604030504040204" pitchFamily="34" charset="-120"/>
                <a:ea typeface="微軟正黑體" panose="020B0604030504040204" pitchFamily="34" charset="-120"/>
              </a:rPr>
              <a:t>commit</a:t>
            </a:r>
            <a:r>
              <a:rPr lang="zh-TW" altLang="en-US" sz="1400" b="1" dirty="0">
                <a:latin typeface="微軟正黑體" panose="020B0604030504040204" pitchFamily="34" charset="-120"/>
                <a:ea typeface="微軟正黑體" panose="020B0604030504040204" pitchFamily="34" charset="-120"/>
              </a:rPr>
              <a:t>之後</a:t>
            </a:r>
            <a:r>
              <a:rPr lang="en-US" altLang="zh-TW" sz="1400" b="1" dirty="0">
                <a:latin typeface="微軟正黑體" panose="020B0604030504040204" pitchFamily="34" charset="-120"/>
                <a:ea typeface="微軟正黑體" panose="020B0604030504040204" pitchFamily="34" charset="-120"/>
              </a:rPr>
              <a:t>, </a:t>
            </a:r>
            <a:r>
              <a:rPr lang="zh-TW" altLang="en-US" sz="1400" b="1" dirty="0">
                <a:highlight>
                  <a:srgbClr val="FFFF00"/>
                </a:highlight>
                <a:latin typeface="微軟正黑體" panose="020B0604030504040204" pitchFamily="34" charset="-120"/>
                <a:ea typeface="微軟正黑體" panose="020B0604030504040204" pitchFamily="34" charset="-120"/>
              </a:rPr>
              <a:t>預設的分支名稱為 </a:t>
            </a:r>
            <a:r>
              <a:rPr lang="en-US" altLang="zh-TW" sz="1400" b="1" dirty="0">
                <a:highlight>
                  <a:srgbClr val="FFFF00"/>
                </a:highlight>
                <a:latin typeface="微軟正黑體" panose="020B0604030504040204" pitchFamily="34" charset="-120"/>
                <a:ea typeface="微軟正黑體" panose="020B0604030504040204" pitchFamily="34" charset="-120"/>
              </a:rPr>
              <a:t>master</a:t>
            </a:r>
          </a:p>
          <a:p>
            <a:endParaRPr lang="en-US" altLang="zh-TW" sz="1400" b="1" dirty="0">
              <a:highlight>
                <a:srgbClr val="FFFF00"/>
              </a:highlight>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7. </a:t>
            </a:r>
            <a:r>
              <a:rPr lang="zh-TW" altLang="en-US" sz="1400" dirty="0">
                <a:latin typeface="微軟正黑體" panose="020B0604030504040204" pitchFamily="34" charset="-120"/>
                <a:ea typeface="微軟正黑體" panose="020B0604030504040204" pitchFamily="34" charset="-120"/>
              </a:rPr>
              <a:t>在</a:t>
            </a:r>
            <a:r>
              <a:rPr lang="en-US" altLang="zh-TW" sz="1400" dirty="0" err="1">
                <a:latin typeface="微軟正黑體" panose="020B0604030504040204" pitchFamily="34" charset="-120"/>
                <a:ea typeface="微軟正黑體" panose="020B0604030504040204" pitchFamily="34" charset="-120"/>
              </a:rPr>
              <a:t>github</a:t>
            </a:r>
            <a:r>
              <a:rPr lang="zh-TW" altLang="en-US" sz="1400" dirty="0">
                <a:latin typeface="微軟正黑體" panose="020B0604030504040204" pitchFamily="34" charset="-120"/>
                <a:ea typeface="微軟正黑體" panose="020B0604030504040204" pitchFamily="34" charset="-120"/>
              </a:rPr>
              <a:t>新增一個數據庫</a:t>
            </a:r>
            <a:endParaRPr lang="en-US" altLang="zh-TW" sz="1400"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8.</a:t>
            </a:r>
            <a:r>
              <a:rPr lang="zh-TW" altLang="en-US" sz="1400" dirty="0">
                <a:latin typeface="微軟正黑體" panose="020B0604030504040204" pitchFamily="34" charset="-120"/>
                <a:ea typeface="微軟正黑體" panose="020B0604030504040204" pitchFamily="34" charset="-120"/>
              </a:rPr>
              <a:t> 添加一個遠端數據庫</a:t>
            </a:r>
            <a:r>
              <a:rPr lang="en-US" altLang="zh-TW" sz="1400" b="0" i="0" dirty="0">
                <a:solidFill>
                  <a:srgbClr val="233452"/>
                </a:solidFill>
                <a:effectLst/>
                <a:latin typeface="微軟正黑體" panose="020B0604030504040204" pitchFamily="34" charset="-120"/>
                <a:ea typeface="微軟正黑體" panose="020B0604030504040204" pitchFamily="34" charset="-120"/>
              </a:rPr>
              <a:t> ,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b="1"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remote add origin </a:t>
            </a:r>
            <a:r>
              <a:rPr lang="en-US" altLang="zh-TW" sz="1400" b="1" dirty="0">
                <a:latin typeface="微軟正黑體" panose="020B0604030504040204" pitchFamily="34" charset="-120"/>
                <a:ea typeface="微軟正黑體" panose="020B0604030504040204" pitchFamily="34" charset="-120"/>
                <a:hlinkClick r:id="rId3"/>
              </a:rPr>
              <a:t>https://github.com/chenjuichi/cmuhch-backup.git</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註</a:t>
            </a:r>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FFFF00"/>
                </a:highlight>
                <a:latin typeface="微軟正黑體" panose="020B0604030504040204" pitchFamily="34" charset="-120"/>
                <a:ea typeface="微軟正黑體" panose="020B0604030504040204" pitchFamily="34" charset="-120"/>
              </a:rPr>
              <a:t>origin </a:t>
            </a:r>
            <a:r>
              <a:rPr lang="zh-TW" altLang="en-US" sz="1400" b="1" dirty="0">
                <a:highlight>
                  <a:srgbClr val="FFFF00"/>
                </a:highlight>
                <a:latin typeface="微軟正黑體" panose="020B0604030504040204" pitchFamily="34" charset="-120"/>
                <a:ea typeface="微軟正黑體" panose="020B0604030504040204" pitchFamily="34" charset="-120"/>
              </a:rPr>
              <a:t>為遠端數據庫的簡稱</a:t>
            </a:r>
            <a:endParaRPr lang="en-US" altLang="zh-TW" sz="1400" b="1" dirty="0">
              <a:highlight>
                <a:srgbClr val="FFFF00"/>
              </a:highligh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09879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757728"/>
            <a:ext cx="9144000" cy="6340197"/>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9. </a:t>
            </a:r>
            <a:r>
              <a:rPr lang="zh-TW" altLang="en-US" sz="1400" dirty="0">
                <a:latin typeface="微軟正黑體" panose="020B0604030504040204" pitchFamily="34" charset="-120"/>
                <a:ea typeface="微軟正黑體" panose="020B0604030504040204" pitchFamily="34" charset="-120"/>
              </a:rPr>
              <a:t>將本地數據庫加入</a:t>
            </a:r>
            <a:r>
              <a:rPr lang="zh-TW" altLang="en-US" sz="1400" dirty="0">
                <a:highlight>
                  <a:srgbClr val="FFFF00"/>
                </a:highlight>
                <a:latin typeface="微軟正黑體" panose="020B0604030504040204" pitchFamily="34" charset="-120"/>
                <a:ea typeface="微軟正黑體" panose="020B0604030504040204" pitchFamily="34" charset="-120"/>
              </a:rPr>
              <a:t>遠端數據庫</a:t>
            </a:r>
            <a:endParaRPr lang="en-US" altLang="zh-TW" sz="1400" dirty="0">
              <a:highlight>
                <a:srgbClr val="FFFF00"/>
              </a:highlight>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00FFFF"/>
                </a:highlight>
                <a:latin typeface="微軟正黑體" panose="020B0604030504040204" pitchFamily="34" charset="-120"/>
                <a:ea typeface="微軟正黑體" panose="020B0604030504040204" pitchFamily="34" charset="-120"/>
              </a:rPr>
              <a:t>git push -u origin master </a:t>
            </a:r>
            <a:r>
              <a:rPr lang="en-US" altLang="zh-TW" sz="1400" b="1" dirty="0">
                <a:latin typeface="微軟正黑體" panose="020B0604030504040204" pitchFamily="34" charset="-120"/>
                <a:ea typeface="微軟正黑體" panose="020B0604030504040204" pitchFamily="34" charset="-120"/>
              </a:rPr>
              <a:t> or  </a:t>
            </a:r>
            <a:r>
              <a:rPr lang="en-US" altLang="zh-TW" sz="1400" b="1" dirty="0">
                <a:highlight>
                  <a:srgbClr val="00FFFF"/>
                </a:highlight>
                <a:latin typeface="微軟正黑體" panose="020B0604030504040204" pitchFamily="34" charset="-120"/>
                <a:ea typeface="微軟正黑體" panose="020B0604030504040204" pitchFamily="34" charset="-120"/>
              </a:rPr>
              <a:t>git push --all origin</a:t>
            </a:r>
          </a:p>
          <a:p>
            <a:r>
              <a:rPr lang="en-US" altLang="zh-TW" sz="1400" b="1" dirty="0">
                <a:highlight>
                  <a:srgbClr val="00FFFF"/>
                </a:highlight>
                <a:latin typeface="微軟正黑體" panose="020B0604030504040204" pitchFamily="34" charset="-120"/>
                <a:ea typeface="微軟正黑體" panose="020B0604030504040204" pitchFamily="34" charset="-120"/>
              </a:rPr>
              <a:t>    </a:t>
            </a:r>
          </a:p>
          <a:p>
            <a:r>
              <a:rPr lang="zh-TW" altLang="en-US" sz="1400" b="1" dirty="0">
                <a:latin typeface="微軟正黑體" panose="020B0604030504040204" pitchFamily="34" charset="-120"/>
                <a:ea typeface="微軟正黑體" panose="020B0604030504040204" pitchFamily="34" charset="-120"/>
              </a:rPr>
              <a:t>    註</a:t>
            </a:r>
            <a:r>
              <a:rPr lang="en-US" altLang="zh-TW" sz="1400" b="1" dirty="0">
                <a:latin typeface="微軟正黑體" panose="020B0604030504040204" pitchFamily="34" charset="-120"/>
                <a:ea typeface="微軟正黑體" panose="020B0604030504040204" pitchFamily="34" charset="-120"/>
              </a:rPr>
              <a:t>1:</a:t>
            </a:r>
            <a:r>
              <a:rPr lang="zh-TW" altLang="en-US" sz="1400" b="1" dirty="0">
                <a:latin typeface="微軟正黑體" panose="020B0604030504040204" pitchFamily="34" charset="-120"/>
                <a:ea typeface="微軟正黑體" panose="020B0604030504040204" pitchFamily="34" charset="-120"/>
              </a:rPr>
              <a:t>如果 </a:t>
            </a:r>
            <a:r>
              <a:rPr lang="en-US" altLang="zh-TW" sz="1400" b="1" dirty="0">
                <a:latin typeface="微軟正黑體" panose="020B0604030504040204" pitchFamily="34" charset="-120"/>
                <a:ea typeface="微軟正黑體" panose="020B0604030504040204" pitchFamily="34" charset="-120"/>
              </a:rPr>
              <a:t>Git </a:t>
            </a:r>
            <a:r>
              <a:rPr lang="zh-TW" altLang="en-US" sz="1400" b="1" dirty="0">
                <a:latin typeface="微軟正黑體" panose="020B0604030504040204" pitchFamily="34" charset="-120"/>
                <a:ea typeface="微軟正黑體" panose="020B0604030504040204" pitchFamily="34" charset="-120"/>
              </a:rPr>
              <a:t>目錄內沒有其他分支，可以直接用 </a:t>
            </a:r>
            <a:r>
              <a:rPr lang="en-US" altLang="zh-TW" sz="1400" b="1" dirty="0">
                <a:latin typeface="微軟正黑體" panose="020B0604030504040204" pitchFamily="34" charset="-120"/>
                <a:ea typeface="微軟正黑體" panose="020B0604030504040204" pitchFamily="34" charset="-120"/>
              </a:rPr>
              <a:t>git push</a:t>
            </a:r>
          </a:p>
          <a:p>
            <a:r>
              <a:rPr lang="zh-TW" altLang="en-US" sz="1400" b="1" dirty="0">
                <a:latin typeface="微軟正黑體" panose="020B0604030504040204" pitchFamily="34" charset="-120"/>
                <a:ea typeface="微軟正黑體" panose="020B0604030504040204" pitchFamily="34" charset="-120"/>
              </a:rPr>
              <a:t>    註</a:t>
            </a:r>
            <a:r>
              <a:rPr lang="en-US" altLang="zh-TW" sz="1400" b="1" dirty="0">
                <a:latin typeface="微軟正黑體" panose="020B0604030504040204" pitchFamily="34" charset="-120"/>
                <a:ea typeface="微軟正黑體" panose="020B0604030504040204" pitchFamily="34" charset="-120"/>
              </a:rPr>
              <a:t>2:</a:t>
            </a:r>
            <a:r>
              <a:rPr lang="zh-TW" altLang="en-US" sz="1400" b="1" dirty="0">
                <a:latin typeface="微軟正黑體" panose="020B0604030504040204" pitchFamily="34" charset="-120"/>
                <a:ea typeface="微軟正黑體" panose="020B0604030504040204" pitchFamily="34" charset="-120"/>
              </a:rPr>
              <a:t>上傳所有分支至 </a:t>
            </a:r>
            <a:r>
              <a:rPr lang="en-US" altLang="zh-TW" sz="1400" b="1" dirty="0">
                <a:latin typeface="微軟正黑體" panose="020B0604030504040204" pitchFamily="34" charset="-120"/>
                <a:ea typeface="微軟正黑體" panose="020B0604030504040204" pitchFamily="34" charset="-120"/>
              </a:rPr>
              <a:t>Git </a:t>
            </a:r>
            <a:r>
              <a:rPr lang="zh-TW" altLang="en-US" sz="1400" b="1" dirty="0">
                <a:latin typeface="微軟正黑體" panose="020B0604030504040204" pitchFamily="34" charset="-120"/>
                <a:ea typeface="微軟正黑體" panose="020B0604030504040204" pitchFamily="34" charset="-120"/>
              </a:rPr>
              <a:t>目錄</a:t>
            </a:r>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指令</a:t>
            </a:r>
            <a:r>
              <a:rPr lang="en-US" altLang="zh-TW" sz="1400" b="1" dirty="0">
                <a:latin typeface="微軟正黑體" panose="020B0604030504040204" pitchFamily="34" charset="-120"/>
                <a:ea typeface="微軟正黑體" panose="020B0604030504040204" pitchFamily="34" charset="-120"/>
              </a:rPr>
              <a:t>: git push --all origin</a:t>
            </a:r>
          </a:p>
          <a:p>
            <a:r>
              <a:rPr lang="en-US" altLang="zh-TW" sz="1400" b="1" dirty="0">
                <a:latin typeface="微軟正黑體" panose="020B0604030504040204" pitchFamily="34" charset="-120"/>
                <a:ea typeface="微軟正黑體" panose="020B0604030504040204" pitchFamily="34" charset="-120"/>
              </a:rPr>
              <a:t> </a:t>
            </a:r>
          </a:p>
          <a:p>
            <a:r>
              <a:rPr lang="en-US" altLang="zh-TW" sz="1400" dirty="0">
                <a:latin typeface="微軟正黑體" panose="020B0604030504040204" pitchFamily="34" charset="-120"/>
                <a:ea typeface="微軟正黑體" panose="020B0604030504040204" pitchFamily="34" charset="-120"/>
              </a:rPr>
              <a:t>10. </a:t>
            </a:r>
            <a:r>
              <a:rPr lang="zh-TW" altLang="en-US" sz="1400" dirty="0">
                <a:latin typeface="微軟正黑體" panose="020B0604030504040204" pitchFamily="34" charset="-120"/>
                <a:ea typeface="微軟正黑體" panose="020B0604030504040204" pitchFamily="34" charset="-120"/>
              </a:rPr>
              <a:t>顯示遠端數據庫清單</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11. </a:t>
            </a:r>
            <a:r>
              <a:rPr lang="zh-TW" altLang="en-US" sz="1400" dirty="0">
                <a:latin typeface="微軟正黑體" panose="020B0604030504040204" pitchFamily="34" charset="-120"/>
                <a:ea typeface="微軟正黑體" panose="020B0604030504040204" pitchFamily="34" charset="-120"/>
              </a:rPr>
              <a:t>檢視目前工作目錄 </a:t>
            </a:r>
            <a:r>
              <a:rPr lang="en-US" altLang="zh-TW" sz="1400" dirty="0">
                <a:latin typeface="微軟正黑體" panose="020B0604030504040204" pitchFamily="34" charset="-120"/>
                <a:ea typeface="微軟正黑體" panose="020B0604030504040204" pitchFamily="34" charset="-120"/>
              </a:rPr>
              <a:t>(Working Directory) </a:t>
            </a:r>
            <a:r>
              <a:rPr lang="zh-TW" altLang="en-US" sz="1400" dirty="0">
                <a:latin typeface="微軟正黑體" panose="020B0604030504040204" pitchFamily="34" charset="-120"/>
                <a:ea typeface="微軟正黑體" panose="020B0604030504040204" pitchFamily="34" charset="-120"/>
              </a:rPr>
              <a:t>中所有檔案的情形</a:t>
            </a:r>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status         # </a:t>
            </a:r>
            <a:r>
              <a:rPr lang="zh-TW" altLang="en-US" sz="1400" b="1" dirty="0">
                <a:latin typeface="微軟正黑體" panose="020B0604030504040204" pitchFamily="34" charset="-120"/>
                <a:ea typeface="微軟正黑體" panose="020B0604030504040204" pitchFamily="34" charset="-120"/>
              </a:rPr>
              <a:t>列出所有檔案的情形</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log              # </a:t>
            </a:r>
            <a:r>
              <a:rPr lang="zh-TW" altLang="en-US" sz="1400" b="1" dirty="0">
                <a:latin typeface="微軟正黑體" panose="020B0604030504040204" pitchFamily="34" charset="-120"/>
                <a:ea typeface="微軟正黑體" panose="020B0604030504040204" pitchFamily="34" charset="-120"/>
              </a:rPr>
              <a:t>列出詳細的作者、時間、</a:t>
            </a:r>
            <a:r>
              <a:rPr lang="en-US" altLang="zh-TW" sz="1400" b="1" dirty="0">
                <a:latin typeface="微軟正黑體" panose="020B0604030504040204" pitchFamily="34" charset="-120"/>
                <a:ea typeface="微軟正黑體" panose="020B0604030504040204" pitchFamily="34" charset="-120"/>
              </a:rPr>
              <a:t>commit </a:t>
            </a:r>
            <a:r>
              <a:rPr lang="zh-TW" altLang="en-US" sz="1400" b="1" dirty="0">
                <a:latin typeface="微軟正黑體" panose="020B0604030504040204" pitchFamily="34" charset="-120"/>
                <a:ea typeface="微軟正黑體" panose="020B0604030504040204" pitchFamily="34" charset="-120"/>
              </a:rPr>
              <a:t>內容</a:t>
            </a:r>
          </a:p>
          <a:p>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a:t>
            </a:r>
            <a:r>
              <a:rPr lang="en-US" altLang="zh-TW" sz="1400" b="1" dirty="0" err="1">
                <a:latin typeface="微軟正黑體" panose="020B0604030504040204" pitchFamily="34" charset="-120"/>
                <a:ea typeface="微軟正黑體" panose="020B0604030504040204" pitchFamily="34" charset="-120"/>
              </a:rPr>
              <a:t>reflog</a:t>
            </a:r>
            <a:r>
              <a:rPr lang="en-US" altLang="zh-TW" sz="1400" b="1" dirty="0">
                <a:latin typeface="微軟正黑體" panose="020B0604030504040204" pitchFamily="34" charset="-120"/>
                <a:ea typeface="微軟正黑體" panose="020B0604030504040204" pitchFamily="34" charset="-120"/>
              </a:rPr>
              <a:t>         # </a:t>
            </a:r>
            <a:r>
              <a:rPr lang="zh-TW" altLang="en-US" sz="1400" b="1" dirty="0">
                <a:latin typeface="微軟正黑體" panose="020B0604030504040204" pitchFamily="34" charset="-120"/>
                <a:ea typeface="微軟正黑體" panose="020B0604030504040204" pitchFamily="34" charset="-120"/>
              </a:rPr>
              <a:t>列出 </a:t>
            </a:r>
            <a:r>
              <a:rPr lang="en-US" altLang="zh-TW" sz="1400" b="1" dirty="0">
                <a:latin typeface="微軟正黑體" panose="020B0604030504040204" pitchFamily="34" charset="-120"/>
                <a:ea typeface="微軟正黑體" panose="020B0604030504040204" pitchFamily="34" charset="-120"/>
              </a:rPr>
              <a:t>commit </a:t>
            </a:r>
            <a:r>
              <a:rPr lang="zh-TW" altLang="en-US" sz="1400" b="1" dirty="0">
                <a:latin typeface="微軟正黑體" panose="020B0604030504040204" pitchFamily="34" charset="-120"/>
                <a:ea typeface="微軟正黑體" panose="020B0604030504040204" pitchFamily="34" charset="-120"/>
              </a:rPr>
              <a:t>內容</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branch       # </a:t>
            </a:r>
            <a:r>
              <a:rPr lang="zh-TW" altLang="en-US" sz="1400" b="1" dirty="0">
                <a:latin typeface="微軟正黑體" panose="020B0604030504040204" pitchFamily="34" charset="-120"/>
                <a:ea typeface="微軟正黑體" panose="020B0604030504040204" pitchFamily="34" charset="-120"/>
              </a:rPr>
              <a:t>查看本地所有分支</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branch -a  # </a:t>
            </a:r>
            <a:r>
              <a:rPr lang="zh-TW" altLang="en-US" sz="1400" b="1" dirty="0">
                <a:latin typeface="微軟正黑體" panose="020B0604030504040204" pitchFamily="34" charset="-120"/>
                <a:ea typeface="微軟正黑體" panose="020B0604030504040204" pitchFamily="34" charset="-120"/>
              </a:rPr>
              <a:t>查看所有分支</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含遠端分支</a:t>
            </a:r>
            <a:r>
              <a:rPr lang="en-US" altLang="zh-TW" sz="1400" b="1" dirty="0">
                <a:latin typeface="微軟正黑體" panose="020B0604030504040204" pitchFamily="34" charset="-120"/>
                <a:ea typeface="微軟正黑體" panose="020B0604030504040204" pitchFamily="34" charset="-120"/>
              </a:rPr>
              <a:t>)</a:t>
            </a:r>
          </a:p>
          <a:p>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12. </a:t>
            </a:r>
            <a:r>
              <a:rPr lang="zh-TW" altLang="en-US" sz="1400" dirty="0">
                <a:latin typeface="微軟正黑體" panose="020B0604030504040204" pitchFamily="34" charset="-120"/>
                <a:ea typeface="微軟正黑體" panose="020B0604030504040204" pitchFamily="34" charset="-120"/>
              </a:rPr>
              <a:t>查看目前 </a:t>
            </a:r>
            <a:r>
              <a:rPr lang="en-US" altLang="zh-TW" sz="1400" dirty="0">
                <a:latin typeface="微軟正黑體" panose="020B0604030504040204" pitchFamily="34" charset="-120"/>
                <a:ea typeface="微軟正黑體" panose="020B0604030504040204" pitchFamily="34" charset="-120"/>
              </a:rPr>
              <a:t>Remote </a:t>
            </a:r>
            <a:r>
              <a:rPr lang="zh-TW" altLang="en-US" sz="1400" dirty="0">
                <a:latin typeface="微軟正黑體" panose="020B0604030504040204" pitchFamily="34" charset="-120"/>
                <a:ea typeface="微軟正黑體" panose="020B0604030504040204" pitchFamily="34" charset="-120"/>
              </a:rPr>
              <a:t>連線位置</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 -v</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13. </a:t>
            </a:r>
            <a:r>
              <a:rPr lang="zh-TW" altLang="en-US" sz="1400" dirty="0">
                <a:latin typeface="微軟正黑體" panose="020B0604030504040204" pitchFamily="34" charset="-120"/>
                <a:ea typeface="微軟正黑體" panose="020B0604030504040204" pitchFamily="34" charset="-120"/>
              </a:rPr>
              <a:t>修改遠端數據庫名稱</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 rename </a:t>
            </a:r>
            <a:r>
              <a:rPr lang="zh-TW" altLang="en-US" sz="1400" b="1" dirty="0">
                <a:latin typeface="微軟正黑體" panose="020B0604030504040204" pitchFamily="34" charset="-120"/>
                <a:ea typeface="微軟正黑體" panose="020B0604030504040204" pitchFamily="34" charset="-120"/>
              </a:rPr>
              <a:t>原本的名稱 修改後名稱</a:t>
            </a:r>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例</a:t>
            </a:r>
            <a:r>
              <a:rPr lang="en-US" altLang="zh-TW" sz="1400" b="1" dirty="0">
                <a:latin typeface="微軟正黑體" panose="020B0604030504040204" pitchFamily="34" charset="-120"/>
                <a:ea typeface="微軟正黑體" panose="020B0604030504040204" pitchFamily="34" charset="-120"/>
              </a:rPr>
              <a:t>: git remote origin </a:t>
            </a:r>
            <a:r>
              <a:rPr lang="en-US" altLang="zh-TW" sz="1400" b="1" dirty="0" err="1">
                <a:latin typeface="微軟正黑體" panose="020B0604030504040204" pitchFamily="34" charset="-120"/>
                <a:ea typeface="微軟正黑體" panose="020B0604030504040204" pitchFamily="34" charset="-120"/>
              </a:rPr>
              <a:t>myGit</a:t>
            </a:r>
            <a:endParaRPr lang="en-US" altLang="zh-TW" sz="1400" b="1"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14. </a:t>
            </a:r>
            <a:r>
              <a:rPr lang="zh-TW" altLang="en-US" sz="1400" dirty="0">
                <a:latin typeface="微軟正黑體" panose="020B0604030504040204" pitchFamily="34" charset="-120"/>
                <a:ea typeface="微軟正黑體" panose="020B0604030504040204" pitchFamily="34" charset="-120"/>
              </a:rPr>
              <a:t>建立一個分支</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branch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15. checkout </a:t>
            </a:r>
            <a:r>
              <a:rPr lang="zh-TW" altLang="en-US" sz="1400" dirty="0">
                <a:latin typeface="微軟正黑體" panose="020B0604030504040204" pitchFamily="34" charset="-120"/>
                <a:ea typeface="微軟正黑體" panose="020B0604030504040204" pitchFamily="34" charset="-120"/>
              </a:rPr>
              <a:t>到分支</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 </a:t>
            </a:r>
          </a:p>
          <a:p>
            <a:r>
              <a:rPr lang="en-US" altLang="zh-TW" sz="1400" b="1" dirty="0">
                <a:latin typeface="微軟正黑體" panose="020B0604030504040204" pitchFamily="34" charset="-120"/>
                <a:ea typeface="微軟正黑體" panose="020B0604030504040204" pitchFamily="34" charset="-120"/>
              </a:rPr>
              <a:t>    git checkout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71566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757728"/>
            <a:ext cx="9144000" cy="1815882"/>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16. </a:t>
            </a:r>
            <a:r>
              <a:rPr lang="zh-TW" altLang="en-US" sz="1400" dirty="0">
                <a:latin typeface="微軟正黑體" panose="020B0604030504040204" pitchFamily="34" charset="-120"/>
                <a:ea typeface="微軟正黑體" panose="020B0604030504040204" pitchFamily="34" charset="-120"/>
              </a:rPr>
              <a:t>推送分支到遠端數據庫</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 </a:t>
            </a:r>
          </a:p>
          <a:p>
            <a:r>
              <a:rPr lang="en-US" altLang="zh-TW" sz="1400" b="1" dirty="0">
                <a:latin typeface="微軟正黑體" panose="020B0604030504040204" pitchFamily="34" charset="-120"/>
                <a:ea typeface="微軟正黑體" panose="020B0604030504040204" pitchFamily="34" charset="-120"/>
              </a:rPr>
              <a:t>    git push origin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17. </a:t>
            </a:r>
            <a:r>
              <a:rPr lang="zh-TW" altLang="en-US" sz="1400" dirty="0">
                <a:latin typeface="微軟正黑體" panose="020B0604030504040204" pitchFamily="34" charset="-120"/>
                <a:ea typeface="微軟正黑體" panose="020B0604030504040204" pitchFamily="34" charset="-120"/>
              </a:rPr>
              <a:t>刪除指定分支</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p>
          <a:p>
            <a:r>
              <a:rPr lang="en-US" altLang="zh-TW" sz="1400" b="1" dirty="0">
                <a:latin typeface="微軟正黑體" panose="020B0604030504040204" pitchFamily="34" charset="-120"/>
                <a:ea typeface="微軟正黑體" panose="020B0604030504040204" pitchFamily="34" charset="-120"/>
              </a:rPr>
              <a:t>    git branch -d &lt;name&gt;</a:t>
            </a:r>
          </a:p>
          <a:p>
            <a:endParaRPr lang="en-US" altLang="zh-TW" sz="1400" b="1"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endParaRPr lang="zh-TW" altLang="en-US"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91054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847672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C7B26B7-BC70-56B6-BF21-20666CBE4723}"/>
              </a:ext>
            </a:extLst>
          </p:cNvPr>
          <p:cNvSpPr txBox="1"/>
          <p:nvPr/>
        </p:nvSpPr>
        <p:spPr>
          <a:xfrm>
            <a:off x="7937" y="860514"/>
            <a:ext cx="9144000" cy="5016758"/>
          </a:xfrm>
          <a:prstGeom prst="rect">
            <a:avLst/>
          </a:prstGeom>
          <a:noFill/>
        </p:spPr>
        <p:txBody>
          <a:bodyPr wrap="square">
            <a:spAutoFit/>
          </a:bodyPr>
          <a:lstStyle/>
          <a:p>
            <a:r>
              <a:rPr lang="en-US" altLang="zh-TW" sz="1600" dirty="0">
                <a:solidFill>
                  <a:srgbClr val="FF0000"/>
                </a:solidFill>
                <a:latin typeface="微軟正黑體" panose="020B0604030504040204" pitchFamily="34" charset="-120"/>
                <a:ea typeface="微軟正黑體" panose="020B0604030504040204" pitchFamily="34" charset="-120"/>
              </a:rPr>
              <a:t>1.</a:t>
            </a:r>
            <a:r>
              <a:rPr lang="zh-TW" altLang="en-US" sz="1600" dirty="0">
                <a:solidFill>
                  <a:srgbClr val="FF0000"/>
                </a:solidFill>
                <a:latin typeface="微軟正黑體" panose="020B0604030504040204" pitchFamily="34" charset="-120"/>
                <a:ea typeface="微軟正黑體" panose="020B0604030504040204" pitchFamily="34" charset="-120"/>
              </a:rPr>
              <a:t>針對還沒</a:t>
            </a:r>
            <a:r>
              <a:rPr lang="en-US" altLang="zh-TW" sz="1600" dirty="0">
                <a:solidFill>
                  <a:srgbClr val="FF0000"/>
                </a:solidFill>
                <a:latin typeface="微軟正黑體" panose="020B0604030504040204" pitchFamily="34" charset="-120"/>
                <a:ea typeface="微軟正黑體" panose="020B0604030504040204" pitchFamily="34" charset="-120"/>
              </a:rPr>
              <a:t>commit </a:t>
            </a:r>
            <a:r>
              <a:rPr lang="zh-TW" altLang="en-US" sz="1600" dirty="0">
                <a:solidFill>
                  <a:srgbClr val="FF0000"/>
                </a:solidFill>
                <a:latin typeface="微軟正黑體" panose="020B0604030504040204" pitchFamily="34" charset="-120"/>
                <a:ea typeface="微軟正黑體" panose="020B0604030504040204" pitchFamily="34" charset="-120"/>
              </a:rPr>
              <a:t>前的還原方式</a:t>
            </a:r>
          </a:p>
          <a:p>
            <a:r>
              <a:rPr lang="en-US" altLang="zh-TW"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a.</a:t>
            </a:r>
            <a:r>
              <a:rPr lang="zh-TW" altLang="en-US" sz="1400" dirty="0">
                <a:latin typeface="微軟正黑體" panose="020B0604030504040204" pitchFamily="34" charset="-120"/>
                <a:ea typeface="微軟正黑體" panose="020B0604030504040204" pitchFamily="34" charset="-120"/>
              </a:rPr>
              <a:t>修改檔案或刪除檔案 </a:t>
            </a:r>
            <a:r>
              <a:rPr lang="en-US" altLang="zh-TW" sz="1400" dirty="0">
                <a:latin typeface="微軟正黑體" panose="020B0604030504040204" pitchFamily="34" charset="-120"/>
                <a:ea typeface="微軟正黑體" panose="020B0604030504040204" pitchFamily="34" charset="-120"/>
              </a:rPr>
              <a:t>filename.txt  , </a:t>
            </a:r>
            <a:r>
              <a:rPr lang="zh-TW" altLang="en-US" sz="1400" dirty="0">
                <a:latin typeface="微軟正黑體" panose="020B0604030504040204" pitchFamily="34" charset="-120"/>
                <a:ea typeface="微軟正黑體" panose="020B0604030504040204" pitchFamily="34" charset="-120"/>
              </a:rPr>
              <a:t>但後悔了</a:t>
            </a:r>
          </a:p>
          <a:p>
            <a:r>
              <a:rPr lang="en-US" altLang="zh-TW" sz="1400" dirty="0">
                <a:latin typeface="微軟正黑體" panose="020B0604030504040204" pitchFamily="34" charset="-120"/>
                <a:ea typeface="微軟正黑體" panose="020B0604030504040204" pitchFamily="34" charset="-120"/>
              </a:rPr>
              <a:t>  git checkout filename.txt  #</a:t>
            </a:r>
            <a:r>
              <a:rPr lang="zh-TW" altLang="en-US" sz="1400" dirty="0">
                <a:latin typeface="微軟正黑體" panose="020B0604030504040204" pitchFamily="34" charset="-120"/>
                <a:ea typeface="微軟正黑體" panose="020B0604030504040204" pitchFamily="34" charset="-120"/>
              </a:rPr>
              <a:t>還原已修改或已刪除檔案</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git checkout   #</a:t>
            </a:r>
            <a:r>
              <a:rPr lang="zh-TW" altLang="en-US" sz="1400" dirty="0">
                <a:latin typeface="微軟正黑體" panose="020B0604030504040204" pitchFamily="34" charset="-120"/>
                <a:ea typeface="微軟正黑體" panose="020B0604030504040204" pitchFamily="34" charset="-120"/>
              </a:rPr>
              <a:t>還原 目錄 </a:t>
            </a:r>
          </a:p>
          <a:p>
            <a:r>
              <a:rPr lang="en-US" altLang="zh-TW" sz="1400" dirty="0">
                <a:latin typeface="微軟正黑體" panose="020B0604030504040204" pitchFamily="34" charset="-120"/>
                <a:ea typeface="微軟正黑體" panose="020B0604030504040204" pitchFamily="34" charset="-120"/>
              </a:rPr>
              <a:t>  git checkout master #</a:t>
            </a:r>
            <a:r>
              <a:rPr lang="zh-TW" altLang="en-US" sz="1400" dirty="0">
                <a:latin typeface="微軟正黑體" panose="020B0604030504040204" pitchFamily="34" charset="-120"/>
                <a:ea typeface="微軟正黑體" panose="020B0604030504040204" pitchFamily="34" charset="-120"/>
              </a:rPr>
              <a:t>還原 分支</a:t>
            </a:r>
            <a:r>
              <a:rPr lang="en-US" altLang="zh-TW" sz="1400" dirty="0">
                <a:latin typeface="微軟正黑體" panose="020B0604030504040204" pitchFamily="34" charset="-120"/>
                <a:ea typeface="微軟正黑體" panose="020B0604030504040204" pitchFamily="34" charset="-120"/>
              </a:rPr>
              <a:t>(master)</a:t>
            </a:r>
            <a:r>
              <a:rPr lang="zh-TW" altLang="en-US" sz="1400" dirty="0">
                <a:latin typeface="微軟正黑體" panose="020B0604030504040204" pitchFamily="34" charset="-120"/>
                <a:ea typeface="微軟正黑體" panose="020B0604030504040204" pitchFamily="34" charset="-120"/>
              </a:rPr>
              <a:t>之內所有檔案</a:t>
            </a:r>
          </a:p>
          <a:p>
            <a:endParaRPr lang="zh-TW" altLang="en-US"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b.</a:t>
            </a:r>
            <a:r>
              <a:rPr lang="zh-TW" altLang="en-US" sz="1400" dirty="0">
                <a:latin typeface="微軟正黑體" panose="020B0604030504040204" pitchFamily="34" charset="-120"/>
                <a:ea typeface="微軟正黑體" panose="020B0604030504040204" pitchFamily="34" charset="-120"/>
              </a:rPr>
              <a:t>檔案</a:t>
            </a:r>
            <a:r>
              <a:rPr lang="en-US" altLang="zh-TW" sz="1400" dirty="0">
                <a:latin typeface="微軟正黑體" panose="020B0604030504040204" pitchFamily="34" charset="-120"/>
                <a:ea typeface="微軟正黑體" panose="020B0604030504040204" pitchFamily="34" charset="-120"/>
              </a:rPr>
              <a:t>:filename.txt </a:t>
            </a:r>
            <a:r>
              <a:rPr lang="zh-TW" altLang="en-US" sz="1400" dirty="0">
                <a:latin typeface="微軟正黑體" panose="020B0604030504040204" pitchFamily="34" charset="-120"/>
                <a:ea typeface="微軟正黑體" panose="020B0604030504040204" pitchFamily="34" charset="-120"/>
              </a:rPr>
              <a:t>修改</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並且已經</a:t>
            </a:r>
            <a:r>
              <a:rPr lang="en-US" altLang="zh-TW" sz="1400" dirty="0">
                <a:latin typeface="微軟正黑體" panose="020B0604030504040204" pitchFamily="34" charset="-120"/>
                <a:ea typeface="微軟正黑體" panose="020B0604030504040204" pitchFamily="34" charset="-120"/>
              </a:rPr>
              <a:t>add</a:t>
            </a:r>
          </a:p>
          <a:p>
            <a:r>
              <a:rPr lang="en-US" altLang="zh-TW" sz="1400" dirty="0">
                <a:latin typeface="微軟正黑體" panose="020B0604030504040204" pitchFamily="34" charset="-120"/>
                <a:ea typeface="微軟正黑體" panose="020B0604030504040204" pitchFamily="34" charset="-120"/>
              </a:rPr>
              <a:t>  git reset --hard    #</a:t>
            </a:r>
            <a:r>
              <a:rPr lang="zh-TW" altLang="en-US" sz="1400" dirty="0">
                <a:latin typeface="微軟正黑體" panose="020B0604030504040204" pitchFamily="34" charset="-120"/>
                <a:ea typeface="微軟正黑體" panose="020B0604030504040204" pitchFamily="34" charset="-120"/>
              </a:rPr>
              <a:t>退到修改或刪除前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git reset --soft       #</a:t>
            </a:r>
            <a:r>
              <a:rPr lang="zh-TW" altLang="en-US" sz="1400" dirty="0">
                <a:latin typeface="微軟正黑體" panose="020B0604030504040204" pitchFamily="34" charset="-120"/>
                <a:ea typeface="微軟正黑體" panose="020B0604030504040204" pitchFamily="34" charset="-120"/>
              </a:rPr>
              <a:t>退到 </a:t>
            </a:r>
            <a:r>
              <a:rPr lang="en-US" altLang="zh-TW" sz="1400" dirty="0">
                <a:latin typeface="微軟正黑體" panose="020B0604030504040204" pitchFamily="34" charset="-120"/>
                <a:ea typeface="微軟正黑體" panose="020B0604030504040204" pitchFamily="34" charset="-120"/>
              </a:rPr>
              <a:t>staging   (</a:t>
            </a:r>
            <a:r>
              <a:rPr lang="zh-TW" altLang="en-US" sz="1400" dirty="0">
                <a:latin typeface="微軟正黑體" panose="020B0604030504040204" pitchFamily="34" charset="-120"/>
                <a:ea typeface="微軟正黑體" panose="020B0604030504040204" pitchFamily="34" charset="-120"/>
              </a:rPr>
              <a:t>已</a:t>
            </a:r>
            <a:r>
              <a:rPr lang="en-US" altLang="zh-TW" sz="1400" dirty="0">
                <a:latin typeface="微軟正黑體" panose="020B0604030504040204" pitchFamily="34" charset="-120"/>
                <a:ea typeface="微軟正黑體" panose="020B0604030504040204" pitchFamily="34" charset="-120"/>
              </a:rPr>
              <a:t>add </a:t>
            </a:r>
            <a:r>
              <a:rPr lang="zh-TW" altLang="en-US" sz="1400" dirty="0">
                <a:latin typeface="微軟正黑體" panose="020B0604030504040204" pitchFamily="34" charset="-120"/>
                <a:ea typeface="微軟正黑體" panose="020B0604030504040204" pitchFamily="34" charset="-120"/>
              </a:rPr>
              <a:t>但未</a:t>
            </a:r>
            <a:r>
              <a:rPr lang="en-US" altLang="zh-TW" sz="1400" dirty="0">
                <a:latin typeface="微軟正黑體" panose="020B0604030504040204" pitchFamily="34" charset="-120"/>
                <a:ea typeface="微軟正黑體" panose="020B0604030504040204" pitchFamily="34" charset="-120"/>
              </a:rPr>
              <a:t>commit)</a:t>
            </a:r>
          </a:p>
          <a:p>
            <a:r>
              <a:rPr lang="en-US" altLang="zh-TW" sz="1400" dirty="0">
                <a:latin typeface="微軟正黑體" panose="020B0604030504040204" pitchFamily="34" charset="-120"/>
                <a:ea typeface="微軟正黑體" panose="020B0604030504040204" pitchFamily="34" charset="-120"/>
              </a:rPr>
              <a:t>  git reset --mixed   #</a:t>
            </a:r>
            <a:r>
              <a:rPr lang="zh-TW" altLang="en-US" sz="1400" dirty="0">
                <a:latin typeface="微軟正黑體" panose="020B0604030504040204" pitchFamily="34" charset="-120"/>
                <a:ea typeface="微軟正黑體" panose="020B0604030504040204" pitchFamily="34" charset="-120"/>
              </a:rPr>
              <a:t>退到 </a:t>
            </a:r>
            <a:r>
              <a:rPr lang="en-US" altLang="zh-TW" sz="1400" dirty="0">
                <a:latin typeface="微軟正黑體" panose="020B0604030504040204" pitchFamily="34" charset="-120"/>
                <a:ea typeface="微軟正黑體" panose="020B0604030504040204" pitchFamily="34" charset="-120"/>
              </a:rPr>
              <a:t>untrack  (</a:t>
            </a:r>
            <a:r>
              <a:rPr lang="zh-TW" altLang="en-US" sz="1400" dirty="0">
                <a:latin typeface="微軟正黑體" panose="020B0604030504040204" pitchFamily="34" charset="-120"/>
                <a:ea typeface="微軟正黑體" panose="020B0604030504040204" pitchFamily="34" charset="-120"/>
              </a:rPr>
              <a:t>還沒</a:t>
            </a:r>
            <a:r>
              <a:rPr lang="en-US" altLang="zh-TW" sz="1400" dirty="0">
                <a:latin typeface="微軟正黑體" panose="020B0604030504040204" pitchFamily="34" charset="-120"/>
                <a:ea typeface="微軟正黑體" panose="020B0604030504040204" pitchFamily="34" charset="-120"/>
              </a:rPr>
              <a:t>add)</a:t>
            </a:r>
          </a:p>
          <a:p>
            <a:endParaRPr lang="en-US" altLang="zh-TW" dirty="0"/>
          </a:p>
          <a:p>
            <a:r>
              <a:rPr lang="en-US" altLang="zh-TW" sz="1600" dirty="0">
                <a:solidFill>
                  <a:srgbClr val="FF0000"/>
                </a:solidFill>
                <a:latin typeface="微軟正黑體" panose="020B0604030504040204" pitchFamily="34" charset="-120"/>
                <a:ea typeface="微軟正黑體" panose="020B0604030504040204" pitchFamily="34" charset="-120"/>
              </a:rPr>
              <a:t>2.</a:t>
            </a:r>
            <a:r>
              <a:rPr lang="zh-TW" altLang="en-US" sz="1600" dirty="0">
                <a:solidFill>
                  <a:srgbClr val="FF0000"/>
                </a:solidFill>
                <a:latin typeface="微軟正黑體" panose="020B0604030504040204" pitchFamily="34" charset="-120"/>
                <a:ea typeface="微軟正黑體" panose="020B0604030504040204" pitchFamily="34" charset="-120"/>
              </a:rPr>
              <a:t>針對已經</a:t>
            </a:r>
            <a:r>
              <a:rPr lang="en-US" altLang="zh-TW" sz="1600" dirty="0">
                <a:solidFill>
                  <a:srgbClr val="FF0000"/>
                </a:solidFill>
                <a:latin typeface="微軟正黑體" panose="020B0604030504040204" pitchFamily="34" charset="-120"/>
                <a:ea typeface="微軟正黑體" panose="020B0604030504040204" pitchFamily="34" charset="-120"/>
              </a:rPr>
              <a:t>commit </a:t>
            </a:r>
            <a:r>
              <a:rPr lang="zh-TW" altLang="en-US" sz="1600" dirty="0">
                <a:solidFill>
                  <a:srgbClr val="FF0000"/>
                </a:solidFill>
                <a:latin typeface="微軟正黑體" panose="020B0604030504040204" pitchFamily="34" charset="-120"/>
                <a:ea typeface="微軟正黑體" panose="020B0604030504040204" pitchFamily="34" charset="-120"/>
              </a:rPr>
              <a:t>的還原方式</a:t>
            </a:r>
            <a:endParaRPr lang="zh-TW" altLang="en-US"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新增</a:t>
            </a:r>
            <a:r>
              <a:rPr lang="en-US" altLang="zh-TW" sz="1400" dirty="0">
                <a:latin typeface="微軟正黑體" panose="020B0604030504040204" pitchFamily="34" charset="-120"/>
                <a:ea typeface="微軟正黑體" panose="020B0604030504040204" pitchFamily="34" charset="-120"/>
              </a:rPr>
              <a:t>dog.txt  commit   #aa00</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刪除</a:t>
            </a:r>
            <a:r>
              <a:rPr lang="en-US" altLang="zh-TW" sz="1400" dirty="0">
                <a:latin typeface="微軟正黑體" panose="020B0604030504040204" pitchFamily="34" charset="-120"/>
                <a:ea typeface="微軟正黑體" panose="020B0604030504040204" pitchFamily="34" charset="-120"/>
              </a:rPr>
              <a:t>dog.txt  commit​   #aa01</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首先先</a:t>
            </a:r>
            <a:r>
              <a:rPr lang="en-US" altLang="zh-TW" sz="1400" dirty="0">
                <a:latin typeface="微軟正黑體" panose="020B0604030504040204" pitchFamily="34" charset="-120"/>
                <a:ea typeface="微軟正黑體" panose="020B0604030504040204" pitchFamily="34" charset="-120"/>
              </a:rPr>
              <a:t>git log </a:t>
            </a:r>
            <a:r>
              <a:rPr lang="zh-TW" altLang="en-US" sz="1400" dirty="0">
                <a:latin typeface="微軟正黑體" panose="020B0604030504040204" pitchFamily="34" charset="-120"/>
                <a:ea typeface="微軟正黑體" panose="020B0604030504040204" pitchFamily="34" charset="-120"/>
              </a:rPr>
              <a:t>顯示 </a:t>
            </a:r>
            <a:r>
              <a:rPr lang="en-US" altLang="zh-TW" sz="1400" dirty="0">
                <a:latin typeface="微軟正黑體" panose="020B0604030504040204" pitchFamily="34" charset="-120"/>
                <a:ea typeface="微軟正黑體" panose="020B0604030504040204" pitchFamily="34" charset="-120"/>
              </a:rPr>
              <a:t>commit </a:t>
            </a:r>
            <a:r>
              <a:rPr lang="zh-TW" altLang="en-US" sz="1400" dirty="0">
                <a:latin typeface="微軟正黑體" panose="020B0604030504040204" pitchFamily="34" charset="-120"/>
                <a:ea typeface="微軟正黑體" panose="020B0604030504040204" pitchFamily="34" charset="-120"/>
              </a:rPr>
              <a:t>歷程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找到想還原的</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err="1">
                <a:latin typeface="微軟正黑體" panose="020B0604030504040204" pitchFamily="34" charset="-120"/>
                <a:ea typeface="微軟正黑體" panose="020B0604030504040204" pitchFamily="34" charset="-120"/>
              </a:rPr>
              <a:t>e.g</a:t>
            </a:r>
            <a:r>
              <a:rPr lang="en-US" altLang="zh-TW" sz="1400" dirty="0">
                <a:latin typeface="微軟正黑體" panose="020B0604030504040204" pitchFamily="34" charset="-120"/>
                <a:ea typeface="微軟正黑體" panose="020B0604030504040204" pitchFamily="34" charset="-120"/>
              </a:rPr>
              <a:t>  eg60</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git reset --hard aa00    #</a:t>
            </a:r>
            <a:r>
              <a:rPr lang="zh-TW" altLang="en-US" sz="1400" dirty="0">
                <a:latin typeface="微軟正黑體" panose="020B0604030504040204" pitchFamily="34" charset="-120"/>
                <a:ea typeface="微軟正黑體" panose="020B0604030504040204" pitchFamily="34" charset="-120"/>
              </a:rPr>
              <a:t>回到該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若還原檔案後</a:t>
            </a:r>
            <a:r>
              <a:rPr lang="en-US" altLang="zh-TW" sz="1400" dirty="0">
                <a:latin typeface="微軟正黑體" panose="020B0604030504040204" pitchFamily="34" charset="-120"/>
                <a:ea typeface="微軟正黑體" panose="020B0604030504040204" pitchFamily="34" charset="-120"/>
              </a:rPr>
              <a:t>(aa00) </a:t>
            </a:r>
            <a:r>
              <a:rPr lang="zh-TW" altLang="en-US" sz="1400" dirty="0">
                <a:latin typeface="微軟正黑體" panose="020B0604030504040204" pitchFamily="34" charset="-120"/>
                <a:ea typeface="微軟正黑體" panose="020B0604030504040204" pitchFamily="34" charset="-120"/>
              </a:rPr>
              <a:t>到又後悔</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想再回到原本的</a:t>
            </a:r>
            <a:r>
              <a:rPr lang="en-US" altLang="zh-TW" sz="1400" dirty="0">
                <a:latin typeface="微軟正黑體" panose="020B0604030504040204" pitchFamily="34" charset="-120"/>
                <a:ea typeface="微軟正黑體" panose="020B0604030504040204" pitchFamily="34" charset="-120"/>
              </a:rPr>
              <a:t>commit (aa01 )</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用</a:t>
            </a:r>
            <a:r>
              <a:rPr lang="en-US" altLang="zh-TW" sz="1400" dirty="0">
                <a:latin typeface="微軟正黑體" panose="020B0604030504040204" pitchFamily="34" charset="-120"/>
                <a:ea typeface="微軟正黑體" panose="020B0604030504040204" pitchFamily="34" charset="-120"/>
              </a:rPr>
              <a:t>git log </a:t>
            </a:r>
            <a:r>
              <a:rPr lang="zh-TW" altLang="en-US" sz="1400" dirty="0">
                <a:latin typeface="微軟正黑體" panose="020B0604030504040204" pitchFamily="34" charset="-120"/>
                <a:ea typeface="微軟正黑體" panose="020B0604030504040204" pitchFamily="34" charset="-120"/>
              </a:rPr>
              <a:t>已經看不到該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(aa01) </a:t>
            </a:r>
            <a:r>
              <a:rPr lang="zh-TW" altLang="en-US" sz="1400" dirty="0">
                <a:latin typeface="微軟正黑體" panose="020B0604030504040204" pitchFamily="34" charset="-120"/>
                <a:ea typeface="微軟正黑體" panose="020B0604030504040204" pitchFamily="34" charset="-120"/>
              </a:rPr>
              <a:t>因為已經回到從前</a:t>
            </a:r>
            <a:r>
              <a:rPr lang="en-US" altLang="zh-TW" sz="1400" dirty="0">
                <a:latin typeface="微軟正黑體" panose="020B0604030504040204" pitchFamily="34" charset="-120"/>
                <a:ea typeface="微軟正黑體" panose="020B0604030504040204" pitchFamily="34" charset="-120"/>
              </a:rPr>
              <a:t>(aa00)</a:t>
            </a:r>
            <a:r>
              <a:rPr lang="zh-TW" altLang="en-US" sz="1400" dirty="0">
                <a:latin typeface="微軟正黑體" panose="020B0604030504040204" pitchFamily="34" charset="-120"/>
                <a:ea typeface="微軟正黑體" panose="020B0604030504040204" pitchFamily="34" charset="-120"/>
              </a:rPr>
              <a:t>了</a:t>
            </a:r>
          </a:p>
          <a:p>
            <a:r>
              <a:rPr lang="zh-TW" altLang="en-US" sz="1400" dirty="0">
                <a:latin typeface="微軟正黑體" panose="020B0604030504040204" pitchFamily="34" charset="-120"/>
                <a:ea typeface="微軟正黑體" panose="020B0604030504040204" pitchFamily="34" charset="-120"/>
              </a:rPr>
              <a:t>  請改用</a:t>
            </a:r>
            <a:r>
              <a:rPr lang="en-US" altLang="zh-TW" sz="1400" dirty="0">
                <a:latin typeface="微軟正黑體" panose="020B0604030504040204" pitchFamily="34" charset="-120"/>
                <a:ea typeface="微軟正黑體" panose="020B0604030504040204" pitchFamily="34" charset="-120"/>
              </a:rPr>
              <a:t>git </a:t>
            </a:r>
            <a:r>
              <a:rPr lang="en-US" altLang="zh-TW" sz="1400" dirty="0" err="1">
                <a:latin typeface="微軟正黑體" panose="020B0604030504040204" pitchFamily="34" charset="-120"/>
                <a:ea typeface="微軟正黑體" panose="020B0604030504040204" pitchFamily="34" charset="-120"/>
              </a:rPr>
              <a:t>reflog</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找到 </a:t>
            </a:r>
            <a:r>
              <a:rPr lang="en-US" altLang="zh-TW" sz="1400" dirty="0">
                <a:latin typeface="微軟正黑體" panose="020B0604030504040204" pitchFamily="34" charset="-120"/>
                <a:ea typeface="微軟正黑體" panose="020B0604030504040204" pitchFamily="34" charset="-120"/>
              </a:rPr>
              <a:t>aa01</a:t>
            </a:r>
          </a:p>
          <a:p>
            <a:r>
              <a:rPr lang="en-US" altLang="zh-TW" sz="1400" dirty="0">
                <a:latin typeface="微軟正黑體" panose="020B0604030504040204" pitchFamily="34" charset="-120"/>
                <a:ea typeface="微軟正黑體" panose="020B0604030504040204" pitchFamily="34" charset="-120"/>
              </a:rPr>
              <a:t>  git reset --hard aa01    #</a:t>
            </a:r>
            <a:r>
              <a:rPr lang="zh-TW" altLang="en-US" sz="1400" dirty="0">
                <a:latin typeface="微軟正黑體" panose="020B0604030504040204" pitchFamily="34" charset="-120"/>
                <a:ea typeface="微軟正黑體" panose="020B0604030504040204" pitchFamily="34" charset="-120"/>
              </a:rPr>
              <a:t>回到該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 </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55956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53335F9E-3AA3-B7EC-7976-999FE49AD185}"/>
              </a:ext>
            </a:extLst>
          </p:cNvPr>
          <p:cNvSpPr txBox="1"/>
          <p:nvPr/>
        </p:nvSpPr>
        <p:spPr>
          <a:xfrm>
            <a:off x="0" y="1556792"/>
            <a:ext cx="9144000" cy="5139869"/>
          </a:xfrm>
          <a:prstGeom prst="rect">
            <a:avLst/>
          </a:prstGeom>
          <a:noFill/>
        </p:spPr>
        <p:txBody>
          <a:bodyPr wrap="square">
            <a:spAutoFit/>
          </a:bodyPr>
          <a:lstStyle/>
          <a:p>
            <a:r>
              <a:rPr lang="zh-TW" altLang="en-US" sz="2000" b="1" dirty="0">
                <a:latin typeface="微軟正黑體" panose="020B0604030504040204" pitchFamily="34" charset="-120"/>
                <a:ea typeface="微軟正黑體" panose="020B0604030504040204" pitchFamily="34" charset="-120"/>
              </a:rPr>
              <a:t>寬 </a:t>
            </a:r>
            <a:r>
              <a:rPr lang="en-US" altLang="zh-TW" sz="2000" b="1" dirty="0">
                <a:latin typeface="微軟正黑體" panose="020B0604030504040204" pitchFamily="34" charset="-120"/>
                <a:ea typeface="微軟正黑體" panose="020B0604030504040204" pitchFamily="34" charset="-120"/>
              </a:rPr>
              <a:t>100% </a:t>
            </a:r>
            <a:r>
              <a:rPr lang="zh-TW" altLang="en-US" sz="2000" b="1" dirty="0">
                <a:latin typeface="微軟正黑體" panose="020B0604030504040204" pitchFamily="34" charset="-120"/>
                <a:ea typeface="微軟正黑體" panose="020B0604030504040204" pitchFamily="34" charset="-120"/>
              </a:rPr>
              <a:t>的範圍</a:t>
            </a:r>
            <a:r>
              <a:rPr lang="en-US" altLang="zh-TW" sz="2000" b="1"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當我們對一個物件設定 </a:t>
            </a:r>
            <a:r>
              <a:rPr lang="en-US" altLang="zh-TW" dirty="0">
                <a:latin typeface="微軟正黑體" panose="020B0604030504040204" pitchFamily="34" charset="-120"/>
                <a:ea typeface="微軟正黑體" panose="020B0604030504040204" pitchFamily="34" charset="-120"/>
              </a:rPr>
              <a:t>width: 100%; </a:t>
            </a:r>
            <a:r>
              <a:rPr lang="zh-TW" altLang="en-US" dirty="0">
                <a:latin typeface="微軟正黑體" panose="020B0604030504040204" pitchFamily="34" charset="-120"/>
                <a:ea typeface="微軟正黑體" panose="020B0604030504040204" pitchFamily="34" charset="-120"/>
              </a:rPr>
              <a:t>的時候，基本上該物件寬度將會等於是父層內容的可運用空間，而可運用空間就是 </a:t>
            </a:r>
            <a:r>
              <a:rPr lang="en-US" altLang="zh-TW" dirty="0">
                <a:latin typeface="微軟正黑體" panose="020B0604030504040204" pitchFamily="34" charset="-120"/>
                <a:ea typeface="微軟正黑體" panose="020B0604030504040204" pitchFamily="34" charset="-120"/>
              </a:rPr>
              <a:t>padding </a:t>
            </a:r>
            <a:r>
              <a:rPr lang="zh-TW" altLang="en-US" dirty="0">
                <a:latin typeface="微軟正黑體" panose="020B0604030504040204" pitchFamily="34" charset="-120"/>
                <a:ea typeface="微軟正黑體" panose="020B0604030504040204" pitchFamily="34" charset="-120"/>
              </a:rPr>
              <a:t>以內的空間。</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sz="2000" b="1" dirty="0">
                <a:latin typeface="微軟正黑體" panose="020B0604030504040204" pitchFamily="34" charset="-120"/>
                <a:ea typeface="微軟正黑體" panose="020B0604030504040204" pitchFamily="34" charset="-120"/>
              </a:rPr>
              <a:t>寬 </a:t>
            </a:r>
            <a:r>
              <a:rPr lang="en-US" altLang="zh-TW" sz="2000" b="1" dirty="0">
                <a:latin typeface="微軟正黑體" panose="020B0604030504040204" pitchFamily="34" charset="-120"/>
                <a:ea typeface="微軟正黑體" panose="020B0604030504040204" pitchFamily="34" charset="-120"/>
              </a:rPr>
              <a:t>100vw </a:t>
            </a:r>
            <a:r>
              <a:rPr lang="zh-TW" altLang="en-US" sz="2000" b="1" dirty="0">
                <a:latin typeface="微軟正黑體" panose="020B0604030504040204" pitchFamily="34" charset="-120"/>
                <a:ea typeface="微軟正黑體" panose="020B0604030504040204" pitchFamily="34" charset="-120"/>
              </a:rPr>
              <a:t>的範圍</a:t>
            </a:r>
          </a:p>
          <a:p>
            <a:r>
              <a:rPr lang="zh-TW" altLang="en-US" dirty="0">
                <a:latin typeface="微軟正黑體" panose="020B0604030504040204" pitchFamily="34" charset="-120"/>
                <a:ea typeface="微軟正黑體" panose="020B0604030504040204" pitchFamily="34" charset="-120"/>
              </a:rPr>
              <a:t>當我們對一個物件設定 </a:t>
            </a:r>
            <a:r>
              <a:rPr lang="en-US" altLang="zh-TW" dirty="0">
                <a:latin typeface="微軟正黑體" panose="020B0604030504040204" pitchFamily="34" charset="-120"/>
                <a:ea typeface="微軟正黑體" panose="020B0604030504040204" pitchFamily="34" charset="-120"/>
              </a:rPr>
              <a:t>width: 100vw; </a:t>
            </a:r>
            <a:r>
              <a:rPr lang="zh-TW" altLang="en-US" dirty="0">
                <a:latin typeface="微軟正黑體" panose="020B0604030504040204" pitchFamily="34" charset="-120"/>
                <a:ea typeface="微軟正黑體" panose="020B0604030504040204" pitchFamily="34" charset="-120"/>
              </a:rPr>
              <a:t>的時候，該物件的大小將會等於是百分之百的「視口範圍」寬度或「可見範圍」寬度，也就是 </a:t>
            </a:r>
            <a:r>
              <a:rPr lang="en-US" altLang="zh-TW" dirty="0" err="1">
                <a:latin typeface="微軟正黑體" panose="020B0604030504040204" pitchFamily="34" charset="-120"/>
                <a:ea typeface="微軟正黑體" panose="020B0604030504040204" pitchFamily="34" charset="-120"/>
              </a:rPr>
              <a:t>vw</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中的 </a:t>
            </a:r>
            <a:r>
              <a:rPr lang="en-US" altLang="zh-TW" dirty="0">
                <a:latin typeface="微軟正黑體" panose="020B0604030504040204" pitchFamily="34" charset="-120"/>
                <a:ea typeface="微軟正黑體" panose="020B0604030504040204" pitchFamily="34" charset="-120"/>
              </a:rPr>
              <a:t>v </a:t>
            </a:r>
            <a:r>
              <a:rPr lang="zh-TW" altLang="en-US" dirty="0">
                <a:latin typeface="微軟正黑體" panose="020B0604030504040204" pitchFamily="34" charset="-120"/>
                <a:ea typeface="微軟正黑體" panose="020B0604030504040204" pitchFamily="34" charset="-120"/>
              </a:rPr>
              <a:t>所指的「</a:t>
            </a:r>
            <a:r>
              <a:rPr lang="en-US" altLang="zh-TW" dirty="0">
                <a:latin typeface="微軟正黑體" panose="020B0604030504040204" pitchFamily="34" charset="-120"/>
                <a:ea typeface="微軟正黑體" panose="020B0604030504040204" pitchFamily="34" charset="-120"/>
              </a:rPr>
              <a:t>viewport</a:t>
            </a:r>
            <a:r>
              <a:rPr lang="zh-TW" altLang="en-US" dirty="0">
                <a:latin typeface="微軟正黑體" panose="020B0604030504040204" pitchFamily="34" charset="-120"/>
                <a:ea typeface="微軟正黑體" panose="020B0604030504040204" pitchFamily="34" charset="-120"/>
              </a:rPr>
              <a:t>」，這裡特別注意到的重點會是，視窗寬度不包含卷軸在內的，也就是說 </a:t>
            </a:r>
            <a:r>
              <a:rPr lang="en-US" altLang="zh-TW" dirty="0">
                <a:latin typeface="微軟正黑體" panose="020B0604030504040204" pitchFamily="34" charset="-120"/>
                <a:ea typeface="微軟正黑體" panose="020B0604030504040204" pitchFamily="34" charset="-120"/>
              </a:rPr>
              <a:t>100vw </a:t>
            </a:r>
            <a:r>
              <a:rPr lang="zh-TW" altLang="en-US" dirty="0">
                <a:latin typeface="微軟正黑體" panose="020B0604030504040204" pitchFamily="34" charset="-120"/>
                <a:ea typeface="微軟正黑體" panose="020B0604030504040204" pitchFamily="34" charset="-120"/>
              </a:rPr>
              <a:t>會等於是視窗的左邊緣到右邊緣，那麼當你的視窗出現卷軸時會怎麼樣呢？這時你的寬度就會因為卷軸的關係，導致寬度過寬，而讓你的畫面出現了橫向卷軸。</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也因為 </a:t>
            </a:r>
            <a:r>
              <a:rPr lang="en-US" altLang="zh-TW" dirty="0">
                <a:latin typeface="微軟正黑體" panose="020B0604030504040204" pitchFamily="34" charset="-120"/>
                <a:ea typeface="微軟正黑體" panose="020B0604030504040204" pitchFamily="34" charset="-120"/>
              </a:rPr>
              <a:t>width: 100vw </a:t>
            </a:r>
            <a:r>
              <a:rPr lang="zh-TW" altLang="en-US" dirty="0">
                <a:latin typeface="微軟正黑體" panose="020B0604030504040204" pitchFamily="34" charset="-120"/>
                <a:ea typeface="微軟正黑體" panose="020B0604030504040204" pitchFamily="34" charset="-120"/>
              </a:rPr>
              <a:t>很容易造成視窗出現橫向卷軸的問題，所以一般我們</a:t>
            </a:r>
            <a:r>
              <a:rPr lang="zh-TW" altLang="en-US" b="1" dirty="0">
                <a:solidFill>
                  <a:srgbClr val="FF0000"/>
                </a:solidFill>
                <a:latin typeface="微軟正黑體" panose="020B0604030504040204" pitchFamily="34" charset="-120"/>
                <a:ea typeface="微軟正黑體" panose="020B0604030504040204" pitchFamily="34" charset="-120"/>
              </a:rPr>
              <a:t>在開發網頁時多會使用 </a:t>
            </a:r>
            <a:r>
              <a:rPr lang="en-US" altLang="zh-TW" b="1" dirty="0">
                <a:solidFill>
                  <a:srgbClr val="FF0000"/>
                </a:solidFill>
                <a:latin typeface="微軟正黑體" panose="020B0604030504040204" pitchFamily="34" charset="-120"/>
                <a:ea typeface="微軟正黑體" panose="020B0604030504040204" pitchFamily="34" charset="-120"/>
              </a:rPr>
              <a:t>width: 100%</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而非 </a:t>
            </a:r>
            <a:r>
              <a:rPr lang="en-US" altLang="zh-TW" dirty="0">
                <a:latin typeface="微軟正黑體" panose="020B0604030504040204" pitchFamily="34" charset="-120"/>
                <a:ea typeface="微軟正黑體" panose="020B0604030504040204" pitchFamily="34" charset="-120"/>
              </a:rPr>
              <a:t>width:100vw</a:t>
            </a: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576910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圖片 26">
            <a:extLst>
              <a:ext uri="{FF2B5EF4-FFF2-40B4-BE49-F238E27FC236}">
                <a16:creationId xmlns:a16="http://schemas.microsoft.com/office/drawing/2014/main" id="{472A1E54-094C-35E4-6EA6-BC12F36BF5F0}"/>
              </a:ext>
            </a:extLst>
          </p:cNvPr>
          <p:cNvPicPr>
            <a:picLocks noChangeAspect="1"/>
          </p:cNvPicPr>
          <p:nvPr/>
        </p:nvPicPr>
        <p:blipFill>
          <a:blip r:embed="rId2"/>
          <a:stretch>
            <a:fillRect/>
          </a:stretch>
        </p:blipFill>
        <p:spPr>
          <a:xfrm>
            <a:off x="174565" y="4441274"/>
            <a:ext cx="4084320" cy="1725930"/>
          </a:xfrm>
          <a:prstGeom prst="rect">
            <a:avLst/>
          </a:prstGeom>
        </p:spPr>
      </p:pic>
      <p:sp>
        <p:nvSpPr>
          <p:cNvPr id="5" name="投影片編號版面配置區 4">
            <a:extLst>
              <a:ext uri="{FF2B5EF4-FFF2-40B4-BE49-F238E27FC236}">
                <a16:creationId xmlns:a16="http://schemas.microsoft.com/office/drawing/2014/main" id="{DE1550AA-EF04-3415-D93A-DB93F8878F37}"/>
              </a:ext>
            </a:extLst>
          </p:cNvPr>
          <p:cNvSpPr>
            <a:spLocks noGrp="1"/>
          </p:cNvSpPr>
          <p:nvPr>
            <p:ph type="sldNum" sz="quarter" idx="15"/>
          </p:nvPr>
        </p:nvSpPr>
        <p:spPr>
          <a:xfrm>
            <a:off x="8772541" y="6426093"/>
            <a:ext cx="371475" cy="227013"/>
          </a:xfrm>
        </p:spPr>
        <p:txBody>
          <a:bodyPr/>
          <a:lstStyle/>
          <a:p>
            <a:pPr>
              <a:defRPr/>
            </a:pPr>
            <a:fld id="{5D55FA3D-B396-4C48-A289-345520EEEAC1}" type="slidenum">
              <a:rPr lang="zh-TW" altLang="en-US" smtClean="0">
                <a:solidFill>
                  <a:prstClr val="white"/>
                </a:solidFill>
              </a:rPr>
              <a:pPr>
                <a:defRPr/>
              </a:pPr>
              <a:t>5</a:t>
            </a:fld>
            <a:endParaRPr lang="zh-TW" altLang="en-US">
              <a:solidFill>
                <a:prstClr val="white"/>
              </a:solidFill>
            </a:endParaRPr>
          </a:p>
        </p:txBody>
      </p:sp>
      <p:pic>
        <p:nvPicPr>
          <p:cNvPr id="7" name="圖片 6">
            <a:extLst>
              <a:ext uri="{FF2B5EF4-FFF2-40B4-BE49-F238E27FC236}">
                <a16:creationId xmlns:a16="http://schemas.microsoft.com/office/drawing/2014/main" id="{BADE66A1-C4FB-B191-B43C-364C972C4B4C}"/>
              </a:ext>
            </a:extLst>
          </p:cNvPr>
          <p:cNvPicPr>
            <a:picLocks noChangeAspect="1"/>
          </p:cNvPicPr>
          <p:nvPr/>
        </p:nvPicPr>
        <p:blipFill>
          <a:blip r:embed="rId3"/>
          <a:stretch>
            <a:fillRect/>
          </a:stretch>
        </p:blipFill>
        <p:spPr>
          <a:xfrm>
            <a:off x="611582" y="639738"/>
            <a:ext cx="2868930" cy="1546860"/>
          </a:xfrm>
          <a:prstGeom prst="rect">
            <a:avLst/>
          </a:prstGeom>
        </p:spPr>
      </p:pic>
      <p:pic>
        <p:nvPicPr>
          <p:cNvPr id="9" name="圖片 8">
            <a:extLst>
              <a:ext uri="{FF2B5EF4-FFF2-40B4-BE49-F238E27FC236}">
                <a16:creationId xmlns:a16="http://schemas.microsoft.com/office/drawing/2014/main" id="{B3020861-40E6-0A32-AED7-3BBF09BF59E5}"/>
              </a:ext>
            </a:extLst>
          </p:cNvPr>
          <p:cNvPicPr>
            <a:picLocks noChangeAspect="1"/>
          </p:cNvPicPr>
          <p:nvPr/>
        </p:nvPicPr>
        <p:blipFill>
          <a:blip r:embed="rId4"/>
          <a:stretch>
            <a:fillRect/>
          </a:stretch>
        </p:blipFill>
        <p:spPr>
          <a:xfrm>
            <a:off x="2238356" y="2160702"/>
            <a:ext cx="2484311" cy="401193"/>
          </a:xfrm>
          <a:prstGeom prst="rect">
            <a:avLst/>
          </a:prstGeom>
        </p:spPr>
      </p:pic>
      <p:sp>
        <p:nvSpPr>
          <p:cNvPr id="10" name="箭號: 向下 9">
            <a:extLst>
              <a:ext uri="{FF2B5EF4-FFF2-40B4-BE49-F238E27FC236}">
                <a16:creationId xmlns:a16="http://schemas.microsoft.com/office/drawing/2014/main" id="{E7DDDACD-0D1C-584B-4D14-7D07E0F2C3EC}"/>
              </a:ext>
            </a:extLst>
          </p:cNvPr>
          <p:cNvSpPr>
            <a:spLocks/>
          </p:cNvSpPr>
          <p:nvPr/>
        </p:nvSpPr>
        <p:spPr>
          <a:xfrm>
            <a:off x="3059832" y="1735385"/>
            <a:ext cx="432048" cy="51286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01797183-B9D7-429C-33D3-13478F1654A9}"/>
              </a:ext>
            </a:extLst>
          </p:cNvPr>
          <p:cNvSpPr txBox="1"/>
          <p:nvPr/>
        </p:nvSpPr>
        <p:spPr>
          <a:xfrm>
            <a:off x="3419872" y="1772687"/>
            <a:ext cx="1152130" cy="523220"/>
          </a:xfrm>
          <a:prstGeom prst="rect">
            <a:avLst/>
          </a:prstGeom>
          <a:noFill/>
        </p:spPr>
        <p:txBody>
          <a:bodyPr wrap="square" rtlCol="0">
            <a:spAutoFit/>
          </a:bodyPr>
          <a:lstStyle/>
          <a:p>
            <a:r>
              <a:rPr lang="zh-TW" altLang="en-US" sz="1400" dirty="0">
                <a:solidFill>
                  <a:srgbClr val="FF0000"/>
                </a:solidFill>
              </a:rPr>
              <a:t>下拉網頁</a:t>
            </a:r>
            <a:endParaRPr lang="en-US" altLang="zh-TW" sz="1400" dirty="0">
              <a:solidFill>
                <a:srgbClr val="FF0000"/>
              </a:solidFill>
            </a:endParaRPr>
          </a:p>
          <a:p>
            <a:r>
              <a:rPr lang="zh-TW" altLang="en-US" sz="1400" dirty="0">
                <a:solidFill>
                  <a:srgbClr val="FF0000"/>
                </a:solidFill>
              </a:rPr>
              <a:t>至最下端</a:t>
            </a:r>
          </a:p>
        </p:txBody>
      </p:sp>
      <p:pic>
        <p:nvPicPr>
          <p:cNvPr id="13" name="圖片 12">
            <a:extLst>
              <a:ext uri="{FF2B5EF4-FFF2-40B4-BE49-F238E27FC236}">
                <a16:creationId xmlns:a16="http://schemas.microsoft.com/office/drawing/2014/main" id="{9AAC9DE9-C819-6ECD-0F73-D31DC4B7E4C2}"/>
              </a:ext>
            </a:extLst>
          </p:cNvPr>
          <p:cNvPicPr>
            <a:picLocks noChangeAspect="1"/>
          </p:cNvPicPr>
          <p:nvPr/>
        </p:nvPicPr>
        <p:blipFill>
          <a:blip r:embed="rId5"/>
          <a:stretch>
            <a:fillRect/>
          </a:stretch>
        </p:blipFill>
        <p:spPr>
          <a:xfrm>
            <a:off x="233543" y="2822774"/>
            <a:ext cx="3866198" cy="1915954"/>
          </a:xfrm>
          <a:prstGeom prst="rect">
            <a:avLst/>
          </a:prstGeom>
        </p:spPr>
      </p:pic>
      <p:sp>
        <p:nvSpPr>
          <p:cNvPr id="14" name="橢圓 13">
            <a:extLst>
              <a:ext uri="{FF2B5EF4-FFF2-40B4-BE49-F238E27FC236}">
                <a16:creationId xmlns:a16="http://schemas.microsoft.com/office/drawing/2014/main" id="{82EFB19B-DDD4-D423-18AC-8D2FF92BE804}"/>
              </a:ext>
            </a:extLst>
          </p:cNvPr>
          <p:cNvSpPr/>
          <p:nvPr/>
        </p:nvSpPr>
        <p:spPr>
          <a:xfrm>
            <a:off x="419802" y="4035888"/>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6001FAFB-1FCC-AF9F-B22E-BA4E8057A89C}"/>
              </a:ext>
            </a:extLst>
          </p:cNvPr>
          <p:cNvSpPr txBox="1"/>
          <p:nvPr/>
        </p:nvSpPr>
        <p:spPr>
          <a:xfrm>
            <a:off x="137426" y="1228502"/>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16" name="文字方塊 15">
            <a:extLst>
              <a:ext uri="{FF2B5EF4-FFF2-40B4-BE49-F238E27FC236}">
                <a16:creationId xmlns:a16="http://schemas.microsoft.com/office/drawing/2014/main" id="{3E56F496-B888-ED5E-83D1-2B9323F12A9E}"/>
              </a:ext>
            </a:extLst>
          </p:cNvPr>
          <p:cNvSpPr txBox="1"/>
          <p:nvPr/>
        </p:nvSpPr>
        <p:spPr>
          <a:xfrm>
            <a:off x="233543" y="3780751"/>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pic>
        <p:nvPicPr>
          <p:cNvPr id="18" name="圖片 17">
            <a:extLst>
              <a:ext uri="{FF2B5EF4-FFF2-40B4-BE49-F238E27FC236}">
                <a16:creationId xmlns:a16="http://schemas.microsoft.com/office/drawing/2014/main" id="{38641751-C949-1D01-6D93-8214E58DD92B}"/>
              </a:ext>
            </a:extLst>
          </p:cNvPr>
          <p:cNvPicPr>
            <a:picLocks noChangeAspect="1"/>
          </p:cNvPicPr>
          <p:nvPr/>
        </p:nvPicPr>
        <p:blipFill>
          <a:blip r:embed="rId6"/>
          <a:stretch>
            <a:fillRect/>
          </a:stretch>
        </p:blipFill>
        <p:spPr>
          <a:xfrm>
            <a:off x="4394838" y="640079"/>
            <a:ext cx="4010406" cy="2341817"/>
          </a:xfrm>
          <a:prstGeom prst="rect">
            <a:avLst/>
          </a:prstGeom>
        </p:spPr>
      </p:pic>
      <p:sp>
        <p:nvSpPr>
          <p:cNvPr id="19" name="橢圓 18">
            <a:extLst>
              <a:ext uri="{FF2B5EF4-FFF2-40B4-BE49-F238E27FC236}">
                <a16:creationId xmlns:a16="http://schemas.microsoft.com/office/drawing/2014/main" id="{08DAEBA2-3EAE-7354-E823-87EDB45C00F3}"/>
              </a:ext>
            </a:extLst>
          </p:cNvPr>
          <p:cNvSpPr/>
          <p:nvPr/>
        </p:nvSpPr>
        <p:spPr>
          <a:xfrm>
            <a:off x="6943212" y="1208508"/>
            <a:ext cx="1626262" cy="5641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F6E2CB73-17CE-3849-63F1-97A2F7960F44}"/>
              </a:ext>
            </a:extLst>
          </p:cNvPr>
          <p:cNvSpPr txBox="1"/>
          <p:nvPr/>
        </p:nvSpPr>
        <p:spPr>
          <a:xfrm>
            <a:off x="7668344" y="639738"/>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pic>
        <p:nvPicPr>
          <p:cNvPr id="22" name="圖片 21">
            <a:extLst>
              <a:ext uri="{FF2B5EF4-FFF2-40B4-BE49-F238E27FC236}">
                <a16:creationId xmlns:a16="http://schemas.microsoft.com/office/drawing/2014/main" id="{5B40CF41-0727-5C9B-E5BE-031BD289CB87}"/>
              </a:ext>
            </a:extLst>
          </p:cNvPr>
          <p:cNvPicPr>
            <a:picLocks noChangeAspect="1"/>
          </p:cNvPicPr>
          <p:nvPr/>
        </p:nvPicPr>
        <p:blipFill>
          <a:blip r:embed="rId7"/>
          <a:stretch>
            <a:fillRect/>
          </a:stretch>
        </p:blipFill>
        <p:spPr>
          <a:xfrm>
            <a:off x="4385945" y="2177766"/>
            <a:ext cx="4530566" cy="3086100"/>
          </a:xfrm>
          <a:prstGeom prst="rect">
            <a:avLst/>
          </a:prstGeom>
        </p:spPr>
      </p:pic>
      <p:sp>
        <p:nvSpPr>
          <p:cNvPr id="25" name="文字方塊 24">
            <a:extLst>
              <a:ext uri="{FF2B5EF4-FFF2-40B4-BE49-F238E27FC236}">
                <a16:creationId xmlns:a16="http://schemas.microsoft.com/office/drawing/2014/main" id="{029F51D2-6693-37E6-780D-F101765A4FA5}"/>
              </a:ext>
            </a:extLst>
          </p:cNvPr>
          <p:cNvSpPr txBox="1"/>
          <p:nvPr/>
        </p:nvSpPr>
        <p:spPr>
          <a:xfrm>
            <a:off x="8693015" y="3575652"/>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grpSp>
        <p:nvGrpSpPr>
          <p:cNvPr id="28" name="群組 5">
            <a:extLst>
              <a:ext uri="{FF2B5EF4-FFF2-40B4-BE49-F238E27FC236}">
                <a16:creationId xmlns:a16="http://schemas.microsoft.com/office/drawing/2014/main" id="{F9970474-4E82-654D-75F5-AF4A1C097506}"/>
              </a:ext>
            </a:extLst>
          </p:cNvPr>
          <p:cNvGrpSpPr/>
          <p:nvPr/>
        </p:nvGrpSpPr>
        <p:grpSpPr>
          <a:xfrm>
            <a:off x="450928" y="530688"/>
            <a:ext cx="8507077" cy="90000"/>
            <a:chOff x="488504" y="729418"/>
            <a:chExt cx="9216000" cy="90000"/>
          </a:xfrm>
        </p:grpSpPr>
        <p:sp>
          <p:nvSpPr>
            <p:cNvPr id="29" name="矩形 28">
              <a:extLst>
                <a:ext uri="{FF2B5EF4-FFF2-40B4-BE49-F238E27FC236}">
                  <a16:creationId xmlns:a16="http://schemas.microsoft.com/office/drawing/2014/main" id="{CDDEB91F-9DBD-9B56-CBBD-541DDFDA0B9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0" name="矩形 29">
              <a:extLst>
                <a:ext uri="{FF2B5EF4-FFF2-40B4-BE49-F238E27FC236}">
                  <a16:creationId xmlns:a16="http://schemas.microsoft.com/office/drawing/2014/main" id="{0FBEF619-A836-A8D9-2272-9136130C8539}"/>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2" name="文字方塊 31">
            <a:extLst>
              <a:ext uri="{FF2B5EF4-FFF2-40B4-BE49-F238E27FC236}">
                <a16:creationId xmlns:a16="http://schemas.microsoft.com/office/drawing/2014/main" id="{10A126A1-4A28-DDEA-5924-B5BBA777161F}"/>
              </a:ext>
            </a:extLst>
          </p:cNvPr>
          <p:cNvSpPr txBox="1"/>
          <p:nvPr/>
        </p:nvSpPr>
        <p:spPr>
          <a:xfrm>
            <a:off x="154707" y="4793739"/>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5</a:t>
            </a:r>
            <a:endParaRPr lang="zh-TW" altLang="en-US" dirty="0"/>
          </a:p>
        </p:txBody>
      </p:sp>
      <p:sp>
        <p:nvSpPr>
          <p:cNvPr id="23" name="橢圓 22">
            <a:extLst>
              <a:ext uri="{FF2B5EF4-FFF2-40B4-BE49-F238E27FC236}">
                <a16:creationId xmlns:a16="http://schemas.microsoft.com/office/drawing/2014/main" id="{1C2DB4D2-836B-3AFC-1671-6063B65A23AE}"/>
              </a:ext>
            </a:extLst>
          </p:cNvPr>
          <p:cNvSpPr/>
          <p:nvPr/>
        </p:nvSpPr>
        <p:spPr>
          <a:xfrm>
            <a:off x="4374316" y="2060848"/>
            <a:ext cx="2568896" cy="446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80D54B29-0583-72E1-B2E0-2882C0A74080}"/>
              </a:ext>
            </a:extLst>
          </p:cNvPr>
          <p:cNvSpPr txBox="1"/>
          <p:nvPr/>
        </p:nvSpPr>
        <p:spPr>
          <a:xfrm>
            <a:off x="7145948" y="2510540"/>
            <a:ext cx="1152130" cy="523220"/>
          </a:xfrm>
          <a:prstGeom prst="rect">
            <a:avLst/>
          </a:prstGeom>
          <a:solidFill>
            <a:schemeClr val="bg1"/>
          </a:solidFill>
        </p:spPr>
        <p:txBody>
          <a:bodyPr wrap="square" rtlCol="0">
            <a:spAutoFit/>
          </a:bodyPr>
          <a:lstStyle/>
          <a:p>
            <a:r>
              <a:rPr lang="zh-TW" altLang="en-US" sz="1400" dirty="0">
                <a:solidFill>
                  <a:srgbClr val="FF0000"/>
                </a:solidFill>
              </a:rPr>
              <a:t>注意</a:t>
            </a:r>
            <a:r>
              <a:rPr lang="en-US" altLang="zh-TW" sz="1400" dirty="0">
                <a:solidFill>
                  <a:srgbClr val="FF0000"/>
                </a:solidFill>
              </a:rPr>
              <a:t>:</a:t>
            </a:r>
          </a:p>
          <a:p>
            <a:r>
              <a:rPr lang="en-US" altLang="zh-TW" sz="1400" dirty="0">
                <a:solidFill>
                  <a:srgbClr val="FF0000"/>
                </a:solidFill>
              </a:rPr>
              <a:t>5.7.xx.x</a:t>
            </a:r>
            <a:r>
              <a:rPr lang="zh-TW" altLang="en-US" sz="1400" dirty="0">
                <a:solidFill>
                  <a:srgbClr val="FF0000"/>
                </a:solidFill>
              </a:rPr>
              <a:t>版本</a:t>
            </a:r>
          </a:p>
        </p:txBody>
      </p:sp>
      <p:pic>
        <p:nvPicPr>
          <p:cNvPr id="35" name="圖片 34">
            <a:extLst>
              <a:ext uri="{FF2B5EF4-FFF2-40B4-BE49-F238E27FC236}">
                <a16:creationId xmlns:a16="http://schemas.microsoft.com/office/drawing/2014/main" id="{EBD58107-4910-A91E-BD73-43CE1C92FA61}"/>
              </a:ext>
            </a:extLst>
          </p:cNvPr>
          <p:cNvPicPr>
            <a:picLocks noChangeAspect="1"/>
          </p:cNvPicPr>
          <p:nvPr/>
        </p:nvPicPr>
        <p:blipFill>
          <a:blip r:embed="rId8"/>
          <a:stretch>
            <a:fillRect/>
          </a:stretch>
        </p:blipFill>
        <p:spPr>
          <a:xfrm>
            <a:off x="4237637" y="5239212"/>
            <a:ext cx="2854643" cy="1265206"/>
          </a:xfrm>
          <a:prstGeom prst="rect">
            <a:avLst/>
          </a:prstGeom>
        </p:spPr>
      </p:pic>
      <p:sp>
        <p:nvSpPr>
          <p:cNvPr id="36" name="橢圓 35">
            <a:extLst>
              <a:ext uri="{FF2B5EF4-FFF2-40B4-BE49-F238E27FC236}">
                <a16:creationId xmlns:a16="http://schemas.microsoft.com/office/drawing/2014/main" id="{9C4E1D13-B79E-BC6E-5B0F-95610A08081D}"/>
              </a:ext>
            </a:extLst>
          </p:cNvPr>
          <p:cNvSpPr/>
          <p:nvPr/>
        </p:nvSpPr>
        <p:spPr>
          <a:xfrm>
            <a:off x="3847340" y="6231588"/>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82A240B7-4F33-7D24-F336-BADB7ED4084E}"/>
              </a:ext>
            </a:extLst>
          </p:cNvPr>
          <p:cNvSpPr txBox="1"/>
          <p:nvPr/>
        </p:nvSpPr>
        <p:spPr>
          <a:xfrm>
            <a:off x="6217326" y="606737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6</a:t>
            </a:r>
            <a:endParaRPr lang="zh-TW" altLang="en-US" dirty="0"/>
          </a:p>
        </p:txBody>
      </p:sp>
      <p:sp>
        <p:nvSpPr>
          <p:cNvPr id="38" name="文字方塊 37">
            <a:extLst>
              <a:ext uri="{FF2B5EF4-FFF2-40B4-BE49-F238E27FC236}">
                <a16:creationId xmlns:a16="http://schemas.microsoft.com/office/drawing/2014/main" id="{6E3977F9-DF7C-706D-3032-7F12E7216CC7}"/>
              </a:ext>
            </a:extLst>
          </p:cNvPr>
          <p:cNvSpPr txBox="1"/>
          <p:nvPr/>
        </p:nvSpPr>
        <p:spPr>
          <a:xfrm>
            <a:off x="3419872" y="44624"/>
            <a:ext cx="3024336" cy="461665"/>
          </a:xfrm>
          <a:prstGeom prst="rect">
            <a:avLst/>
          </a:prstGeom>
          <a:noFill/>
        </p:spPr>
        <p:txBody>
          <a:bodyPr wrap="square">
            <a:spAutoFit/>
          </a:bodyPr>
          <a:lstStyle/>
          <a:p>
            <a:r>
              <a:rPr lang="zh-TW" altLang="en-US" sz="2400" b="0" i="0" dirty="0">
                <a:solidFill>
                  <a:srgbClr val="191919"/>
                </a:solidFill>
                <a:effectLst/>
                <a:latin typeface="微軟正黑體" panose="020B0604030504040204" pitchFamily="34" charset="-120"/>
                <a:ea typeface="微軟正黑體" panose="020B0604030504040204" pitchFamily="34" charset="-120"/>
              </a:rPr>
              <a:t>下載  </a:t>
            </a:r>
            <a:r>
              <a:rPr lang="en-US" altLang="zh-TW" sz="2400" b="0" i="0" dirty="0">
                <a:solidFill>
                  <a:srgbClr val="191919"/>
                </a:solidFill>
                <a:effectLst/>
                <a:latin typeface="微軟正黑體" panose="020B0604030504040204" pitchFamily="34" charset="-120"/>
                <a:ea typeface="微軟正黑體" panose="020B0604030504040204" pitchFamily="34" charset="-120"/>
              </a:rPr>
              <a:t>MySQL </a:t>
            </a:r>
            <a:r>
              <a:rPr lang="en-US" altLang="zh-TW" b="0" i="0" dirty="0">
                <a:solidFill>
                  <a:srgbClr val="191919"/>
                </a:solidFill>
                <a:effectLst/>
                <a:latin typeface="微軟正黑體" panose="020B0604030504040204" pitchFamily="34" charset="-120"/>
                <a:ea typeface="微軟正黑體" panose="020B0604030504040204" pitchFamily="34" charset="-120"/>
              </a:rPr>
              <a:t>(1/2)</a:t>
            </a:r>
            <a:endParaRPr lang="zh-TW" altLang="en-US" dirty="0"/>
          </a:p>
        </p:txBody>
      </p:sp>
      <p:sp>
        <p:nvSpPr>
          <p:cNvPr id="31" name="橢圓 30">
            <a:extLst>
              <a:ext uri="{FF2B5EF4-FFF2-40B4-BE49-F238E27FC236}">
                <a16:creationId xmlns:a16="http://schemas.microsoft.com/office/drawing/2014/main" id="{BACE55A8-2DB2-0D47-0BCC-29BC5F724439}"/>
              </a:ext>
            </a:extLst>
          </p:cNvPr>
          <p:cNvSpPr/>
          <p:nvPr/>
        </p:nvSpPr>
        <p:spPr>
          <a:xfrm>
            <a:off x="6499" y="5571569"/>
            <a:ext cx="4530566" cy="524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3496B620-4A6B-F2B5-DDC7-1849B2805A57}"/>
              </a:ext>
            </a:extLst>
          </p:cNvPr>
          <p:cNvSpPr/>
          <p:nvPr/>
        </p:nvSpPr>
        <p:spPr>
          <a:xfrm>
            <a:off x="4211960" y="4879737"/>
            <a:ext cx="4896544" cy="40119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E12042B1-8AF8-2BFC-E018-E90E7B364252}"/>
              </a:ext>
            </a:extLst>
          </p:cNvPr>
          <p:cNvSpPr/>
          <p:nvPr/>
        </p:nvSpPr>
        <p:spPr>
          <a:xfrm>
            <a:off x="2160576" y="2235753"/>
            <a:ext cx="2376489" cy="321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6220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pSp>
        <p:nvGrpSpPr>
          <p:cNvPr id="13" name="群組 12">
            <a:extLst>
              <a:ext uri="{FF2B5EF4-FFF2-40B4-BE49-F238E27FC236}">
                <a16:creationId xmlns:a16="http://schemas.microsoft.com/office/drawing/2014/main" id="{F4B39ABB-7AF4-9D8F-F225-72DB9522BF52}"/>
              </a:ext>
            </a:extLst>
          </p:cNvPr>
          <p:cNvGrpSpPr/>
          <p:nvPr/>
        </p:nvGrpSpPr>
        <p:grpSpPr>
          <a:xfrm>
            <a:off x="450928" y="830219"/>
            <a:ext cx="2958211" cy="3851476"/>
            <a:chOff x="1115616" y="1787535"/>
            <a:chExt cx="2958211" cy="3851476"/>
          </a:xfrm>
        </p:grpSpPr>
        <p:pic>
          <p:nvPicPr>
            <p:cNvPr id="8" name="圖片 7">
              <a:extLst>
                <a:ext uri="{FF2B5EF4-FFF2-40B4-BE49-F238E27FC236}">
                  <a16:creationId xmlns:a16="http://schemas.microsoft.com/office/drawing/2014/main" id="{6C5491EF-ED2B-CB1D-DE42-2DFDEB69A69C}"/>
                </a:ext>
              </a:extLst>
            </p:cNvPr>
            <p:cNvPicPr>
              <a:picLocks noChangeAspect="1"/>
            </p:cNvPicPr>
            <p:nvPr/>
          </p:nvPicPr>
          <p:blipFill>
            <a:blip r:embed="rId2"/>
            <a:stretch>
              <a:fillRect/>
            </a:stretch>
          </p:blipFill>
          <p:spPr>
            <a:xfrm>
              <a:off x="1419173" y="1787535"/>
              <a:ext cx="2654654" cy="3851476"/>
            </a:xfrm>
            <a:prstGeom prst="rect">
              <a:avLst/>
            </a:prstGeom>
          </p:spPr>
        </p:pic>
        <p:sp>
          <p:nvSpPr>
            <p:cNvPr id="9" name="橢圓 8">
              <a:extLst>
                <a:ext uri="{FF2B5EF4-FFF2-40B4-BE49-F238E27FC236}">
                  <a16:creationId xmlns:a16="http://schemas.microsoft.com/office/drawing/2014/main" id="{49D93A68-AAD3-6928-F313-349EE50C3CEA}"/>
                </a:ext>
              </a:extLst>
            </p:cNvPr>
            <p:cNvSpPr/>
            <p:nvPr/>
          </p:nvSpPr>
          <p:spPr>
            <a:xfrm>
              <a:off x="1115616" y="2492896"/>
              <a:ext cx="1368152" cy="5760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05DF26B5-3F98-2E9A-FEDC-F449D38AB4AF}"/>
                </a:ext>
              </a:extLst>
            </p:cNvPr>
            <p:cNvSpPr txBox="1"/>
            <p:nvPr/>
          </p:nvSpPr>
          <p:spPr>
            <a:xfrm>
              <a:off x="2514650" y="2596262"/>
              <a:ext cx="914400" cy="369332"/>
            </a:xfrm>
            <a:prstGeom prst="rect">
              <a:avLst/>
            </a:prstGeom>
            <a:noFill/>
          </p:spPr>
          <p:txBody>
            <a:bodyPr wrap="square" rtlCol="0">
              <a:spAutoFit/>
            </a:bodyPr>
            <a:lstStyle/>
            <a:p>
              <a:r>
                <a:rPr lang="zh-TW" altLang="en-US" dirty="0">
                  <a:solidFill>
                    <a:srgbClr val="FF0000"/>
                  </a:solidFill>
                </a:rPr>
                <a:t>按右鍵</a:t>
              </a:r>
            </a:p>
          </p:txBody>
        </p:sp>
      </p:grpSp>
      <p:grpSp>
        <p:nvGrpSpPr>
          <p:cNvPr id="14" name="群組 13">
            <a:extLst>
              <a:ext uri="{FF2B5EF4-FFF2-40B4-BE49-F238E27FC236}">
                <a16:creationId xmlns:a16="http://schemas.microsoft.com/office/drawing/2014/main" id="{69125735-38F9-325A-6765-028F89315A57}"/>
              </a:ext>
            </a:extLst>
          </p:cNvPr>
          <p:cNvGrpSpPr/>
          <p:nvPr/>
        </p:nvGrpSpPr>
        <p:grpSpPr>
          <a:xfrm>
            <a:off x="4788024" y="692696"/>
            <a:ext cx="3348556" cy="4297102"/>
            <a:chOff x="4718603" y="1341909"/>
            <a:chExt cx="3348556" cy="4297102"/>
          </a:xfrm>
        </p:grpSpPr>
        <p:pic>
          <p:nvPicPr>
            <p:cNvPr id="6" name="圖片 5">
              <a:extLst>
                <a:ext uri="{FF2B5EF4-FFF2-40B4-BE49-F238E27FC236}">
                  <a16:creationId xmlns:a16="http://schemas.microsoft.com/office/drawing/2014/main" id="{764BB15A-82AE-F60D-5DE4-21214FEEBB9D}"/>
                </a:ext>
              </a:extLst>
            </p:cNvPr>
            <p:cNvPicPr>
              <a:picLocks noChangeAspect="1"/>
            </p:cNvPicPr>
            <p:nvPr/>
          </p:nvPicPr>
          <p:blipFill>
            <a:blip r:embed="rId3"/>
            <a:stretch>
              <a:fillRect/>
            </a:stretch>
          </p:blipFill>
          <p:spPr>
            <a:xfrm>
              <a:off x="4718603" y="1341909"/>
              <a:ext cx="3348556" cy="4297102"/>
            </a:xfrm>
            <a:prstGeom prst="rect">
              <a:avLst/>
            </a:prstGeom>
          </p:spPr>
        </p:pic>
        <p:sp>
          <p:nvSpPr>
            <p:cNvPr id="11" name="橢圓 10">
              <a:extLst>
                <a:ext uri="{FF2B5EF4-FFF2-40B4-BE49-F238E27FC236}">
                  <a16:creationId xmlns:a16="http://schemas.microsoft.com/office/drawing/2014/main" id="{1194E2BB-BB94-734D-F2FF-46541D9DAB93}"/>
                </a:ext>
              </a:extLst>
            </p:cNvPr>
            <p:cNvSpPr/>
            <p:nvPr/>
          </p:nvSpPr>
          <p:spPr>
            <a:xfrm>
              <a:off x="4718603" y="2805899"/>
              <a:ext cx="1368152" cy="319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2DDCFCB3-3A02-AFEC-E5C5-82D87CC547E1}"/>
                </a:ext>
              </a:extLst>
            </p:cNvPr>
            <p:cNvSpPr txBox="1"/>
            <p:nvPr/>
          </p:nvSpPr>
          <p:spPr>
            <a:xfrm>
              <a:off x="6241807" y="2755957"/>
              <a:ext cx="914400" cy="369332"/>
            </a:xfrm>
            <a:prstGeom prst="rect">
              <a:avLst/>
            </a:prstGeom>
            <a:noFill/>
          </p:spPr>
          <p:txBody>
            <a:bodyPr wrap="square" rtlCol="0">
              <a:spAutoFit/>
            </a:bodyPr>
            <a:lstStyle/>
            <a:p>
              <a:r>
                <a:rPr lang="en-US" altLang="zh-TW" dirty="0">
                  <a:solidFill>
                    <a:srgbClr val="FF0000"/>
                  </a:solidFill>
                </a:rPr>
                <a:t>click</a:t>
              </a:r>
              <a:endParaRPr lang="zh-TW" altLang="en-US" dirty="0">
                <a:solidFill>
                  <a:srgbClr val="FF0000"/>
                </a:solidFill>
              </a:endParaRPr>
            </a:p>
          </p:txBody>
        </p:sp>
      </p:grpSp>
    </p:spTree>
    <p:extLst>
      <p:ext uri="{BB962C8B-B14F-4D97-AF65-F5344CB8AC3E}">
        <p14:creationId xmlns:p14="http://schemas.microsoft.com/office/powerpoint/2010/main" val="3027158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pSp>
        <p:nvGrpSpPr>
          <p:cNvPr id="9" name="群組 8">
            <a:extLst>
              <a:ext uri="{FF2B5EF4-FFF2-40B4-BE49-F238E27FC236}">
                <a16:creationId xmlns:a16="http://schemas.microsoft.com/office/drawing/2014/main" id="{949C4681-9551-5719-676F-791C50CDC0BB}"/>
              </a:ext>
            </a:extLst>
          </p:cNvPr>
          <p:cNvGrpSpPr/>
          <p:nvPr/>
        </p:nvGrpSpPr>
        <p:grpSpPr>
          <a:xfrm>
            <a:off x="188214" y="650565"/>
            <a:ext cx="6773505" cy="3138475"/>
            <a:chOff x="755576" y="1196752"/>
            <a:chExt cx="6773505" cy="3138475"/>
          </a:xfrm>
        </p:grpSpPr>
        <p:pic>
          <p:nvPicPr>
            <p:cNvPr id="3" name="圖片 2">
              <a:extLst>
                <a:ext uri="{FF2B5EF4-FFF2-40B4-BE49-F238E27FC236}">
                  <a16:creationId xmlns:a16="http://schemas.microsoft.com/office/drawing/2014/main" id="{34054449-4722-B18A-7F28-17FD576BE2E7}"/>
                </a:ext>
              </a:extLst>
            </p:cNvPr>
            <p:cNvPicPr>
              <a:picLocks noChangeAspect="1"/>
            </p:cNvPicPr>
            <p:nvPr/>
          </p:nvPicPr>
          <p:blipFill>
            <a:blip r:embed="rId2"/>
            <a:stretch>
              <a:fillRect/>
            </a:stretch>
          </p:blipFill>
          <p:spPr>
            <a:xfrm>
              <a:off x="755576" y="1196752"/>
              <a:ext cx="6773505" cy="3138475"/>
            </a:xfrm>
            <a:prstGeom prst="rect">
              <a:avLst/>
            </a:prstGeom>
          </p:spPr>
        </p:pic>
        <p:sp>
          <p:nvSpPr>
            <p:cNvPr id="4" name="橢圓 3">
              <a:extLst>
                <a:ext uri="{FF2B5EF4-FFF2-40B4-BE49-F238E27FC236}">
                  <a16:creationId xmlns:a16="http://schemas.microsoft.com/office/drawing/2014/main" id="{1EFF57BB-1160-8FEE-6F52-2853C823028A}"/>
                </a:ext>
              </a:extLst>
            </p:cNvPr>
            <p:cNvSpPr/>
            <p:nvPr/>
          </p:nvSpPr>
          <p:spPr>
            <a:xfrm>
              <a:off x="2279645" y="2489473"/>
              <a:ext cx="1872208" cy="2765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AA4597C9-B7C9-6E6D-0039-3941699BD33D}"/>
                </a:ext>
              </a:extLst>
            </p:cNvPr>
            <p:cNvSpPr txBox="1"/>
            <p:nvPr/>
          </p:nvSpPr>
          <p:spPr>
            <a:xfrm>
              <a:off x="3851920" y="2660458"/>
              <a:ext cx="1008112" cy="369332"/>
            </a:xfrm>
            <a:prstGeom prst="rect">
              <a:avLst/>
            </a:prstGeom>
            <a:noFill/>
          </p:spPr>
          <p:txBody>
            <a:bodyPr wrap="square" rtlCol="0">
              <a:spAutoFit/>
            </a:bodyPr>
            <a:lstStyle/>
            <a:p>
              <a:r>
                <a:rPr lang="en-US" altLang="zh-TW" dirty="0">
                  <a:solidFill>
                    <a:srgbClr val="FF0000"/>
                  </a:solidFill>
                </a:rPr>
                <a:t>click</a:t>
              </a:r>
              <a:endParaRPr lang="zh-TW" altLang="en-US" dirty="0">
                <a:solidFill>
                  <a:srgbClr val="FF0000"/>
                </a:solidFill>
              </a:endParaRPr>
            </a:p>
          </p:txBody>
        </p:sp>
      </p:grpSp>
      <p:pic>
        <p:nvPicPr>
          <p:cNvPr id="8" name="圖片 7">
            <a:extLst>
              <a:ext uri="{FF2B5EF4-FFF2-40B4-BE49-F238E27FC236}">
                <a16:creationId xmlns:a16="http://schemas.microsoft.com/office/drawing/2014/main" id="{3CBB3DEB-A2C7-E52D-31B6-DC2DB7D2AA64}"/>
              </a:ext>
            </a:extLst>
          </p:cNvPr>
          <p:cNvPicPr>
            <a:picLocks noChangeAspect="1"/>
          </p:cNvPicPr>
          <p:nvPr/>
        </p:nvPicPr>
        <p:blipFill>
          <a:blip r:embed="rId3"/>
          <a:stretch>
            <a:fillRect/>
          </a:stretch>
        </p:blipFill>
        <p:spPr>
          <a:xfrm>
            <a:off x="2517159" y="2528490"/>
            <a:ext cx="5978093" cy="4061325"/>
          </a:xfrm>
          <a:prstGeom prst="rect">
            <a:avLst/>
          </a:prstGeom>
        </p:spPr>
      </p:pic>
      <p:sp>
        <p:nvSpPr>
          <p:cNvPr id="10" name="橢圓 9">
            <a:extLst>
              <a:ext uri="{FF2B5EF4-FFF2-40B4-BE49-F238E27FC236}">
                <a16:creationId xmlns:a16="http://schemas.microsoft.com/office/drawing/2014/main" id="{92CCBA1F-8510-A58A-4803-FD014BA7AD67}"/>
              </a:ext>
            </a:extLst>
          </p:cNvPr>
          <p:cNvSpPr/>
          <p:nvPr/>
        </p:nvSpPr>
        <p:spPr>
          <a:xfrm>
            <a:off x="2771800" y="2353704"/>
            <a:ext cx="360358" cy="5220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0D409A35-C883-2163-505B-F86C382FB8E7}"/>
              </a:ext>
            </a:extLst>
          </p:cNvPr>
          <p:cNvSpPr/>
          <p:nvPr/>
        </p:nvSpPr>
        <p:spPr>
          <a:xfrm>
            <a:off x="4427984" y="5949280"/>
            <a:ext cx="4202582" cy="3780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31E19A18-A726-7C88-6A5A-DA0F7CDC2840}"/>
              </a:ext>
            </a:extLst>
          </p:cNvPr>
          <p:cNvSpPr txBox="1"/>
          <p:nvPr/>
        </p:nvSpPr>
        <p:spPr>
          <a:xfrm>
            <a:off x="3028421" y="2681206"/>
            <a:ext cx="2672999" cy="369332"/>
          </a:xfrm>
          <a:prstGeom prst="rect">
            <a:avLst/>
          </a:prstGeom>
          <a:noFill/>
        </p:spPr>
        <p:txBody>
          <a:bodyPr wrap="square" rtlCol="0">
            <a:spAutoFit/>
          </a:bodyPr>
          <a:lstStyle/>
          <a:p>
            <a:r>
              <a:rPr lang="en-US" altLang="zh-TW" dirty="0">
                <a:solidFill>
                  <a:srgbClr val="FF0000"/>
                </a:solidFill>
              </a:rPr>
              <a:t>Click, </a:t>
            </a:r>
            <a:r>
              <a:rPr lang="zh-TW" altLang="en-US" dirty="0">
                <a:solidFill>
                  <a:srgbClr val="FF0000"/>
                </a:solidFill>
              </a:rPr>
              <a:t>啟動該</a:t>
            </a:r>
            <a:r>
              <a:rPr lang="en-US" altLang="zh-TW" dirty="0">
                <a:solidFill>
                  <a:srgbClr val="FF0000"/>
                </a:solidFill>
              </a:rPr>
              <a:t>service</a:t>
            </a:r>
            <a:endParaRPr lang="zh-TW" altLang="en-US" dirty="0">
              <a:solidFill>
                <a:srgbClr val="FF0000"/>
              </a:solidFill>
            </a:endParaRPr>
          </a:p>
        </p:txBody>
      </p:sp>
    </p:spTree>
    <p:extLst>
      <p:ext uri="{BB962C8B-B14F-4D97-AF65-F5344CB8AC3E}">
        <p14:creationId xmlns:p14="http://schemas.microsoft.com/office/powerpoint/2010/main" val="3480042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E46C5A0-DC7D-605F-FFBA-AC84C12E889D}"/>
              </a:ext>
            </a:extLst>
          </p:cNvPr>
          <p:cNvPicPr>
            <a:picLocks noChangeAspect="1"/>
          </p:cNvPicPr>
          <p:nvPr/>
        </p:nvPicPr>
        <p:blipFill>
          <a:blip r:embed="rId2"/>
          <a:stretch>
            <a:fillRect/>
          </a:stretch>
        </p:blipFill>
        <p:spPr>
          <a:xfrm>
            <a:off x="761035" y="836712"/>
            <a:ext cx="7621929" cy="4994476"/>
          </a:xfrm>
          <a:prstGeom prst="rect">
            <a:avLst/>
          </a:prstGeom>
        </p:spPr>
      </p:pic>
    </p:spTree>
    <p:extLst>
      <p:ext uri="{BB962C8B-B14F-4D97-AF65-F5344CB8AC3E}">
        <p14:creationId xmlns:p14="http://schemas.microsoft.com/office/powerpoint/2010/main" val="391569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9E82E123-DF25-EE0F-4DEA-A239CD61B728}"/>
              </a:ext>
            </a:extLst>
          </p:cNvPr>
          <p:cNvPicPr>
            <a:picLocks noChangeAspect="1"/>
          </p:cNvPicPr>
          <p:nvPr/>
        </p:nvPicPr>
        <p:blipFill>
          <a:blip r:embed="rId2"/>
          <a:stretch>
            <a:fillRect/>
          </a:stretch>
        </p:blipFill>
        <p:spPr>
          <a:xfrm>
            <a:off x="1403648" y="766699"/>
            <a:ext cx="6607987" cy="5710371"/>
          </a:xfrm>
          <a:prstGeom prst="rect">
            <a:avLst/>
          </a:prstGeom>
        </p:spPr>
      </p:pic>
    </p:spTree>
    <p:extLst>
      <p:ext uri="{BB962C8B-B14F-4D97-AF65-F5344CB8AC3E}">
        <p14:creationId xmlns:p14="http://schemas.microsoft.com/office/powerpoint/2010/main" val="1725903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761337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A88A4101-C80B-D906-41CC-8E0F81B1E049}"/>
              </a:ext>
            </a:extLst>
          </p:cNvPr>
          <p:cNvSpPr txBox="1"/>
          <p:nvPr/>
        </p:nvSpPr>
        <p:spPr>
          <a:xfrm>
            <a:off x="107504" y="1052736"/>
            <a:ext cx="9108504" cy="4478149"/>
          </a:xfrm>
          <a:prstGeom prst="rect">
            <a:avLst/>
          </a:prstGeom>
          <a:noFill/>
        </p:spPr>
        <p:txBody>
          <a:bodyPr wrap="square">
            <a:spAutoFit/>
          </a:bodyPr>
          <a:lstStyle/>
          <a:p>
            <a:pPr>
              <a:spcBef>
                <a:spcPts val="600"/>
              </a:spcBef>
              <a:spcAft>
                <a:spcPts val="600"/>
              </a:spcAft>
            </a:pPr>
            <a:r>
              <a:rPr lang="zh-TW" altLang="en-US" b="0" i="0" dirty="0">
                <a:solidFill>
                  <a:srgbClr val="4A4A4A"/>
                </a:solidFill>
                <a:effectLst/>
                <a:latin typeface="微軟正黑體" panose="020B0604030504040204" pitchFamily="34" charset="-120"/>
                <a:ea typeface="微軟正黑體" panose="020B0604030504040204" pitchFamily="34" charset="-120"/>
              </a:rPr>
              <a:t>雖然</a:t>
            </a:r>
            <a:r>
              <a:rPr lang="zh-TW" altLang="en-US" dirty="0">
                <a:solidFill>
                  <a:srgbClr val="4A4A4A"/>
                </a:solidFill>
                <a:latin typeface="微軟正黑體" panose="020B0604030504040204" pitchFamily="34" charset="-120"/>
                <a:ea typeface="微軟正黑體" panose="020B0604030504040204" pitchFamily="34" charset="-120"/>
              </a:rPr>
              <a:t>現在</a:t>
            </a:r>
            <a:r>
              <a:rPr lang="zh-TW" altLang="en-US" b="0" i="0" dirty="0">
                <a:solidFill>
                  <a:srgbClr val="4A4A4A"/>
                </a:solidFill>
                <a:effectLst/>
                <a:latin typeface="微軟正黑體" panose="020B0604030504040204" pitchFamily="34" charset="-120"/>
                <a:ea typeface="微軟正黑體" panose="020B0604030504040204" pitchFamily="34" charset="-120"/>
              </a:rPr>
              <a:t>瀏覽器已經支援 </a:t>
            </a:r>
            <a:r>
              <a:rPr lang="en-US" altLang="zh-TW" b="0" i="0" dirty="0">
                <a:solidFill>
                  <a:srgbClr val="4A4A4A"/>
                </a:solidFill>
                <a:effectLst/>
                <a:latin typeface="微軟正黑體" panose="020B0604030504040204" pitchFamily="34" charset="-120"/>
                <a:ea typeface="微軟正黑體" panose="020B0604030504040204" pitchFamily="34" charset="-120"/>
              </a:rPr>
              <a:t>module </a:t>
            </a:r>
            <a:r>
              <a:rPr lang="zh-TW" altLang="en-US" b="0" i="0" dirty="0">
                <a:solidFill>
                  <a:srgbClr val="4A4A4A"/>
                </a:solidFill>
                <a:effectLst/>
                <a:latin typeface="微軟正黑體" panose="020B0604030504040204" pitchFamily="34" charset="-120"/>
                <a:ea typeface="微軟正黑體" panose="020B0604030504040204" pitchFamily="34" charset="-120"/>
              </a:rPr>
              <a:t>跟 </a:t>
            </a:r>
            <a:r>
              <a:rPr lang="en-US" altLang="zh-TW" b="0" i="0" dirty="0">
                <a:solidFill>
                  <a:srgbClr val="4A4A4A"/>
                </a:solidFill>
                <a:effectLst/>
                <a:latin typeface="微軟正黑體" panose="020B0604030504040204" pitchFamily="34" charset="-120"/>
                <a:ea typeface="微軟正黑體" panose="020B0604030504040204" pitchFamily="34" charset="-120"/>
              </a:rPr>
              <a:t>import </a:t>
            </a:r>
            <a:r>
              <a:rPr lang="zh-TW" altLang="en-US" b="0" i="0" dirty="0">
                <a:solidFill>
                  <a:srgbClr val="4A4A4A"/>
                </a:solidFill>
                <a:effectLst/>
                <a:latin typeface="微軟正黑體" panose="020B0604030504040204" pitchFamily="34" charset="-120"/>
                <a:ea typeface="微軟正黑體" panose="020B0604030504040204" pitchFamily="34" charset="-120"/>
              </a:rPr>
              <a:t>了，但還是沒辦法在瀏覽器上這樣做：</a:t>
            </a:r>
            <a:endParaRPr lang="en-US" altLang="zh-TW" b="0" i="0" dirty="0">
              <a:solidFill>
                <a:srgbClr val="4A4A4A"/>
              </a:solidFill>
              <a:effectLst/>
              <a:latin typeface="微軟正黑體" panose="020B0604030504040204" pitchFamily="34" charset="-120"/>
              <a:ea typeface="微軟正黑體" panose="020B0604030504040204" pitchFamily="34" charset="-120"/>
            </a:endParaRPr>
          </a:p>
          <a:p>
            <a:pPr>
              <a:spcBef>
                <a:spcPts val="600"/>
              </a:spcBef>
              <a:spcAft>
                <a:spcPts val="600"/>
              </a:spcAft>
            </a:pPr>
            <a:r>
              <a:rPr lang="en-US" altLang="zh-TW" sz="1600" dirty="0">
                <a:solidFill>
                  <a:srgbClr val="4A4A4A"/>
                </a:solidFill>
                <a:latin typeface="微軟正黑體" panose="020B0604030504040204" pitchFamily="34" charset="-120"/>
                <a:ea typeface="微軟正黑體" panose="020B0604030504040204" pitchFamily="34" charset="-120"/>
              </a:rPr>
              <a:t>  import moment from </a:t>
            </a:r>
            <a:r>
              <a:rPr lang="en-US" altLang="zh-TW" sz="1600" dirty="0">
                <a:solidFill>
                  <a:srgbClr val="FF0000"/>
                </a:solidFill>
                <a:latin typeface="微軟正黑體" panose="020B0604030504040204" pitchFamily="34" charset="-120"/>
                <a:ea typeface="微軟正黑體" panose="020B0604030504040204" pitchFamily="34" charset="-120"/>
              </a:rPr>
              <a:t>"moment";</a:t>
            </a:r>
          </a:p>
          <a:p>
            <a:pPr>
              <a:spcBef>
                <a:spcPts val="600"/>
              </a:spcBef>
              <a:spcAft>
                <a:spcPts val="600"/>
              </a:spcAft>
            </a:pPr>
            <a:r>
              <a:rPr lang="zh-TW" altLang="en-US" dirty="0">
                <a:latin typeface="微軟正黑體" panose="020B0604030504040204" pitchFamily="34" charset="-120"/>
                <a:ea typeface="微軟正黑體" panose="020B0604030504040204" pitchFamily="34" charset="-120"/>
              </a:rPr>
              <a:t>只能寫一個路徑之類的：</a:t>
            </a:r>
            <a:endParaRPr lang="en-US" altLang="zh-TW" dirty="0">
              <a:latin typeface="微軟正黑體" panose="020B0604030504040204" pitchFamily="34" charset="-120"/>
              <a:ea typeface="微軟正黑體" panose="020B0604030504040204" pitchFamily="34" charset="-120"/>
            </a:endParaRPr>
          </a:p>
          <a:p>
            <a:r>
              <a:rPr lang="en-US" altLang="zh-TW" sz="1400" dirty="0"/>
              <a:t>  import moment from </a:t>
            </a:r>
            <a:r>
              <a:rPr lang="en-US" altLang="zh-TW" sz="1400" dirty="0">
                <a:solidFill>
                  <a:srgbClr val="FF0000"/>
                </a:solidFill>
              </a:rPr>
              <a:t>"/</a:t>
            </a:r>
            <a:r>
              <a:rPr lang="en-US" altLang="zh-TW" sz="1400" dirty="0" err="1">
                <a:solidFill>
                  <a:srgbClr val="FF0000"/>
                </a:solidFill>
              </a:rPr>
              <a:t>node_modules</a:t>
            </a:r>
            <a:r>
              <a:rPr lang="en-US" altLang="zh-TW" sz="1400" dirty="0">
                <a:solidFill>
                  <a:srgbClr val="FF0000"/>
                </a:solidFill>
              </a:rPr>
              <a:t>/moment/</a:t>
            </a:r>
            <a:r>
              <a:rPr lang="en-US" altLang="zh-TW" sz="1400" dirty="0" err="1">
                <a:solidFill>
                  <a:srgbClr val="FF0000"/>
                </a:solidFill>
              </a:rPr>
              <a:t>src</a:t>
            </a:r>
            <a:r>
              <a:rPr lang="en-US" altLang="zh-TW" sz="1400" dirty="0">
                <a:solidFill>
                  <a:srgbClr val="FF0000"/>
                </a:solidFill>
              </a:rPr>
              <a:t>/moment.js";</a:t>
            </a:r>
          </a:p>
          <a:p>
            <a:endParaRPr lang="en-US" altLang="zh-TW" dirty="0"/>
          </a:p>
          <a:p>
            <a:pPr>
              <a:spcBef>
                <a:spcPts val="600"/>
              </a:spcBef>
              <a:spcAft>
                <a:spcPts val="600"/>
              </a:spcAft>
            </a:pPr>
            <a:r>
              <a:rPr lang="zh-TW" altLang="en-US" dirty="0">
                <a:solidFill>
                  <a:srgbClr val="4A4A4A"/>
                </a:solidFill>
                <a:latin typeface="微軟正黑體" panose="020B0604030504040204" pitchFamily="34" charset="-120"/>
                <a:ea typeface="微軟正黑體" panose="020B0604030504040204" pitchFamily="34" charset="-120"/>
              </a:rPr>
              <a:t>而 </a:t>
            </a:r>
            <a:r>
              <a:rPr lang="en-US" altLang="zh-TW" dirty="0">
                <a:solidFill>
                  <a:srgbClr val="4A4A4A"/>
                </a:solidFill>
                <a:latin typeface="微軟正黑體" panose="020B0604030504040204" pitchFamily="34" charset="-120"/>
                <a:ea typeface="微軟正黑體" panose="020B0604030504040204" pitchFamily="34" charset="-120"/>
              </a:rPr>
              <a:t>import map </a:t>
            </a:r>
            <a:r>
              <a:rPr lang="zh-TW" altLang="en-US" dirty="0">
                <a:solidFill>
                  <a:srgbClr val="4A4A4A"/>
                </a:solidFill>
                <a:latin typeface="微軟正黑體" panose="020B0604030504040204" pitchFamily="34" charset="-120"/>
                <a:ea typeface="微軟正黑體" panose="020B0604030504040204" pitchFamily="34" charset="-120"/>
              </a:rPr>
              <a:t>的解法是引入一個對照表，就可以只用名稱來引入</a:t>
            </a:r>
            <a:r>
              <a:rPr lang="zh-TW" altLang="en-US" b="0" i="0" dirty="0">
                <a:solidFill>
                  <a:srgbClr val="4A4A4A"/>
                </a:solidFill>
                <a:effectLst/>
                <a:latin typeface="微軟正黑體" panose="020B0604030504040204" pitchFamily="34" charset="-120"/>
                <a:ea typeface="微軟正黑體" panose="020B0604030504040204" pitchFamily="34" charset="-120"/>
              </a:rPr>
              <a:t>，用對照表來替代載入的檔案，像這樣：</a:t>
            </a:r>
            <a:endParaRPr lang="en-US" altLang="zh-TW" dirty="0">
              <a:solidFill>
                <a:srgbClr val="4A4A4A"/>
              </a:solidFill>
              <a:latin typeface="微軟正黑體" panose="020B0604030504040204" pitchFamily="34" charset="-120"/>
              <a:ea typeface="微軟正黑體" panose="020B0604030504040204" pitchFamily="34" charset="-120"/>
            </a:endParaRPr>
          </a:p>
          <a:p>
            <a:endParaRPr lang="en-US" altLang="zh-TW" dirty="0">
              <a:solidFill>
                <a:srgbClr val="4A4A4A"/>
              </a:solidFill>
              <a:latin typeface="微軟正黑體" panose="020B0604030504040204" pitchFamily="34" charset="-120"/>
              <a:ea typeface="微軟正黑體" panose="020B0604030504040204" pitchFamily="34" charset="-120"/>
            </a:endParaRPr>
          </a:p>
          <a:p>
            <a:r>
              <a:rPr lang="en-US" altLang="zh-TW" sz="1600" dirty="0">
                <a:solidFill>
                  <a:srgbClr val="4A4A4A"/>
                </a:solidFill>
                <a:latin typeface="微軟正黑體" panose="020B0604030504040204" pitchFamily="34" charset="-120"/>
                <a:ea typeface="微軟正黑體" panose="020B0604030504040204" pitchFamily="34" charset="-120"/>
              </a:rPr>
              <a:t>&lt;script </a:t>
            </a:r>
            <a:r>
              <a:rPr lang="en-US" altLang="zh-TW" sz="1600" dirty="0">
                <a:solidFill>
                  <a:srgbClr val="FF0000"/>
                </a:solidFill>
                <a:latin typeface="微軟正黑體" panose="020B0604030504040204" pitchFamily="34" charset="-120"/>
                <a:ea typeface="微軟正黑體" panose="020B0604030504040204" pitchFamily="34" charset="-120"/>
              </a:rPr>
              <a:t>type="</a:t>
            </a:r>
            <a:r>
              <a:rPr lang="en-US" altLang="zh-TW" sz="1600" dirty="0" err="1">
                <a:solidFill>
                  <a:srgbClr val="FF0000"/>
                </a:solidFill>
                <a:latin typeface="微軟正黑體" panose="020B0604030504040204" pitchFamily="34" charset="-120"/>
                <a:ea typeface="微軟正黑體" panose="020B0604030504040204" pitchFamily="34" charset="-120"/>
              </a:rPr>
              <a:t>importmap</a:t>
            </a:r>
            <a:r>
              <a:rPr lang="en-US" altLang="zh-TW" sz="1600" dirty="0">
                <a:solidFill>
                  <a:srgbClr val="FF0000"/>
                </a:solidFill>
                <a:latin typeface="微軟正黑體" panose="020B0604030504040204" pitchFamily="34" charset="-120"/>
                <a:ea typeface="微軟正黑體" panose="020B0604030504040204" pitchFamily="34" charset="-120"/>
              </a:rPr>
              <a:t>"</a:t>
            </a:r>
            <a:r>
              <a:rPr lang="en-US" altLang="zh-TW" sz="1600" dirty="0">
                <a:solidFill>
                  <a:srgbClr val="4A4A4A"/>
                </a:solidFill>
                <a:latin typeface="微軟正黑體" panose="020B0604030504040204" pitchFamily="34" charset="-120"/>
                <a:ea typeface="微軟正黑體" panose="020B0604030504040204" pitchFamily="34" charset="-120"/>
              </a:rPr>
              <a:t>&gt;</a:t>
            </a:r>
          </a:p>
          <a:p>
            <a:r>
              <a:rPr lang="en-US" altLang="zh-TW" sz="1600" dirty="0">
                <a:solidFill>
                  <a:srgbClr val="4A4A4A"/>
                </a:solidFill>
                <a:latin typeface="微軟正黑體" panose="020B0604030504040204" pitchFamily="34" charset="-120"/>
                <a:ea typeface="微軟正黑體" panose="020B0604030504040204" pitchFamily="34" charset="-120"/>
              </a:rPr>
              <a:t>{</a:t>
            </a:r>
          </a:p>
          <a:p>
            <a:r>
              <a:rPr lang="en-US" altLang="zh-TW" sz="1600" dirty="0">
                <a:solidFill>
                  <a:srgbClr val="4A4A4A"/>
                </a:solidFill>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"imports": {</a:t>
            </a:r>
          </a:p>
          <a:p>
            <a:r>
              <a:rPr lang="en-US" altLang="zh-TW" sz="1600" dirty="0">
                <a:latin typeface="微軟正黑體" panose="020B0604030504040204" pitchFamily="34" charset="-120"/>
                <a:ea typeface="微軟正黑體" panose="020B0604030504040204" pitchFamily="34" charset="-120"/>
              </a:rPr>
              <a:t>      "moment":</a:t>
            </a:r>
            <a:r>
              <a:rPr lang="en-US" altLang="zh-TW" sz="1600" dirty="0">
                <a:solidFill>
                  <a:srgbClr val="FF0000"/>
                </a:solidFill>
                <a:latin typeface="微軟正黑體" panose="020B0604030504040204" pitchFamily="34" charset="-120"/>
                <a:ea typeface="微軟正黑體" panose="020B0604030504040204" pitchFamily="34" charset="-120"/>
              </a:rPr>
              <a:t> "/</a:t>
            </a:r>
            <a:r>
              <a:rPr lang="en-US" altLang="zh-TW" sz="1600" dirty="0" err="1">
                <a:solidFill>
                  <a:srgbClr val="FF0000"/>
                </a:solidFill>
                <a:latin typeface="微軟正黑體" panose="020B0604030504040204" pitchFamily="34" charset="-120"/>
                <a:ea typeface="微軟正黑體" panose="020B0604030504040204" pitchFamily="34" charset="-120"/>
              </a:rPr>
              <a:t>node_modules</a:t>
            </a:r>
            <a:r>
              <a:rPr lang="en-US" altLang="zh-TW" sz="1600" dirty="0">
                <a:solidFill>
                  <a:srgbClr val="FF0000"/>
                </a:solidFill>
                <a:latin typeface="微軟正黑體" panose="020B0604030504040204" pitchFamily="34" charset="-120"/>
                <a:ea typeface="微軟正黑體" panose="020B0604030504040204" pitchFamily="34" charset="-120"/>
              </a:rPr>
              <a:t>/moment/</a:t>
            </a:r>
            <a:r>
              <a:rPr lang="en-US" altLang="zh-TW" sz="1600" dirty="0" err="1">
                <a:solidFill>
                  <a:srgbClr val="FF0000"/>
                </a:solidFill>
                <a:latin typeface="微軟正黑體" panose="020B0604030504040204" pitchFamily="34" charset="-120"/>
                <a:ea typeface="微軟正黑體" panose="020B0604030504040204" pitchFamily="34" charset="-120"/>
              </a:rPr>
              <a:t>src</a:t>
            </a:r>
            <a:r>
              <a:rPr lang="en-US" altLang="zh-TW" sz="1600" dirty="0">
                <a:solidFill>
                  <a:srgbClr val="FF0000"/>
                </a:solidFill>
                <a:latin typeface="微軟正黑體" panose="020B0604030504040204" pitchFamily="34" charset="-120"/>
                <a:ea typeface="微軟正黑體" panose="020B0604030504040204" pitchFamily="34" charset="-120"/>
              </a:rPr>
              <a:t>/moment.js",</a:t>
            </a:r>
          </a:p>
          <a:p>
            <a:r>
              <a:rPr lang="en-US" altLang="zh-TW" sz="1600" dirty="0">
                <a:latin typeface="微軟正黑體" panose="020B0604030504040204" pitchFamily="34" charset="-120"/>
                <a:ea typeface="微軟正黑體" panose="020B0604030504040204" pitchFamily="34" charset="-120"/>
              </a:rPr>
              <a:t>  }</a:t>
            </a:r>
          </a:p>
          <a:p>
            <a:r>
              <a:rPr lang="en-US" altLang="zh-TW" sz="1600" dirty="0">
                <a:solidFill>
                  <a:srgbClr val="4A4A4A"/>
                </a:solidFill>
                <a:latin typeface="微軟正黑體" panose="020B0604030504040204" pitchFamily="34" charset="-120"/>
                <a:ea typeface="微軟正黑體" panose="020B0604030504040204" pitchFamily="34" charset="-120"/>
              </a:rPr>
              <a:t>}</a:t>
            </a:r>
          </a:p>
          <a:p>
            <a:r>
              <a:rPr lang="en-US" altLang="zh-TW" sz="1600" dirty="0">
                <a:solidFill>
                  <a:srgbClr val="4A4A4A"/>
                </a:solidFill>
                <a:latin typeface="微軟正黑體" panose="020B0604030504040204" pitchFamily="34" charset="-120"/>
                <a:ea typeface="微軟正黑體" panose="020B0604030504040204" pitchFamily="34" charset="-120"/>
              </a:rPr>
              <a:t>&lt;/</a:t>
            </a:r>
            <a:r>
              <a:rPr lang="en-US" altLang="zh-TW" sz="1600">
                <a:solidFill>
                  <a:srgbClr val="4A4A4A"/>
                </a:solidFill>
                <a:latin typeface="微軟正黑體" panose="020B0604030504040204" pitchFamily="34" charset="-120"/>
                <a:ea typeface="微軟正黑體" panose="020B0604030504040204" pitchFamily="34" charset="-120"/>
              </a:rPr>
              <a:t>script&gt;</a:t>
            </a:r>
            <a:endParaRPr lang="zh-TW" altLang="en-US" dirty="0"/>
          </a:p>
        </p:txBody>
      </p:sp>
      <p:sp>
        <p:nvSpPr>
          <p:cNvPr id="6" name="文字方塊 5">
            <a:extLst>
              <a:ext uri="{FF2B5EF4-FFF2-40B4-BE49-F238E27FC236}">
                <a16:creationId xmlns:a16="http://schemas.microsoft.com/office/drawing/2014/main" id="{FC71B45C-D064-C30B-2160-5F77A3F561F8}"/>
              </a:ext>
            </a:extLst>
          </p:cNvPr>
          <p:cNvSpPr txBox="1"/>
          <p:nvPr/>
        </p:nvSpPr>
        <p:spPr>
          <a:xfrm>
            <a:off x="2261791" y="14139"/>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script type </a:t>
            </a:r>
            <a:r>
              <a:rPr lang="zh-TW" altLang="en-US" sz="2000" b="1" dirty="0">
                <a:latin typeface="微軟正黑體" panose="020B0604030504040204" pitchFamily="34" charset="-120"/>
                <a:ea typeface="微軟正黑體" panose="020B0604030504040204" pitchFamily="34" charset="-120"/>
              </a:rPr>
              <a:t>知多少？ </a:t>
            </a:r>
            <a:r>
              <a:rPr lang="en-US" altLang="zh-TW" sz="2000" b="1" dirty="0">
                <a:latin typeface="微軟正黑體" panose="020B0604030504040204" pitchFamily="34" charset="-120"/>
                <a:ea typeface="微軟正黑體" panose="020B0604030504040204" pitchFamily="34" charset="-120"/>
              </a:rPr>
              <a:t>(</a:t>
            </a:r>
            <a:r>
              <a:rPr lang="en-US" altLang="zh-TW" sz="2000" b="1" dirty="0" err="1">
                <a:latin typeface="微軟正黑體" panose="020B0604030504040204" pitchFamily="34" charset="-120"/>
                <a:ea typeface="微軟正黑體" panose="020B0604030504040204" pitchFamily="34" charset="-120"/>
              </a:rPr>
              <a:t>importmap</a:t>
            </a:r>
            <a:r>
              <a:rPr lang="en-US" altLang="zh-TW" sz="2000" b="1" dirty="0">
                <a:latin typeface="微軟正黑體" panose="020B0604030504040204" pitchFamily="34" charset="-120"/>
                <a:ea typeface="微軟正黑體" panose="020B0604030504040204" pitchFamily="34" charset="-120"/>
              </a:rPr>
              <a:t>)</a:t>
            </a:r>
            <a:endParaRPr lang="zh-TW" altLang="en-US" sz="2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90350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A70FEBE-316B-C03B-7FF4-BD69FA466835}"/>
              </a:ext>
            </a:extLst>
          </p:cNvPr>
          <p:cNvSpPr txBox="1"/>
          <p:nvPr/>
        </p:nvSpPr>
        <p:spPr>
          <a:xfrm>
            <a:off x="0" y="1124744"/>
            <a:ext cx="9144000" cy="3693319"/>
          </a:xfrm>
          <a:prstGeom prst="rect">
            <a:avLst/>
          </a:prstGeom>
          <a:noFill/>
        </p:spPr>
        <p:txBody>
          <a:bodyPr wrap="square">
            <a:spAutoFit/>
          </a:bodyPr>
          <a:lstStyle/>
          <a:p>
            <a:r>
              <a:rPr lang="en-US" altLang="zh-TW" dirty="0"/>
              <a:t>(env) C:\vue\project01\server&gt;python app.py</a:t>
            </a:r>
          </a:p>
          <a:p>
            <a:r>
              <a:rPr lang="en-US" altLang="zh-TW" dirty="0"/>
              <a:t>system Lan ip:172.19.80.1 , and </a:t>
            </a:r>
            <a:r>
              <a:rPr lang="en-US" altLang="zh-TW" dirty="0" err="1"/>
              <a:t>wifi</a:t>
            </a:r>
            <a:r>
              <a:rPr lang="en-US" altLang="zh-TW" dirty="0"/>
              <a:t> ip:192.168.32.178</a:t>
            </a:r>
          </a:p>
          <a:p>
            <a:r>
              <a:rPr lang="en-US" altLang="zh-TW" dirty="0"/>
              <a:t> * Serving Flask app 'app'</a:t>
            </a:r>
          </a:p>
          <a:p>
            <a:r>
              <a:rPr lang="en-US" altLang="zh-TW" dirty="0"/>
              <a:t> * Debug mode: on</a:t>
            </a:r>
          </a:p>
          <a:p>
            <a:r>
              <a:rPr lang="zh-TW" altLang="en-US" dirty="0"/>
              <a:t>嘗試存取通訊端被拒絕，因為存取權限不足。</a:t>
            </a:r>
            <a:endParaRPr lang="en-US" altLang="zh-TW" dirty="0"/>
          </a:p>
          <a:p>
            <a:r>
              <a:rPr lang="en-US" altLang="zh-TW" dirty="0"/>
              <a:t>A.</a:t>
            </a:r>
          </a:p>
          <a:p>
            <a:r>
              <a:rPr lang="zh-TW" altLang="en-US" b="0" i="0" dirty="0">
                <a:solidFill>
                  <a:srgbClr val="FF0000"/>
                </a:solidFill>
                <a:effectLst/>
                <a:latin typeface="Open Sans" panose="020B0606030504020204" pitchFamily="34" charset="0"/>
              </a:rPr>
              <a:t>啟動</a:t>
            </a:r>
            <a:r>
              <a:rPr lang="en-US" altLang="zh-TW" b="0" i="0" dirty="0">
                <a:solidFill>
                  <a:srgbClr val="FF0000"/>
                </a:solidFill>
                <a:effectLst/>
                <a:latin typeface="Open Sans" panose="020B0606030504020204" pitchFamily="34" charset="0"/>
              </a:rPr>
              <a:t>server</a:t>
            </a:r>
            <a:r>
              <a:rPr lang="zh-TW" altLang="en-US" b="0" i="0" dirty="0">
                <a:solidFill>
                  <a:srgbClr val="FF0000"/>
                </a:solidFill>
                <a:effectLst/>
                <a:latin typeface="Open Sans" panose="020B0606030504020204" pitchFamily="34" charset="0"/>
              </a:rPr>
              <a:t>出錯了</a:t>
            </a:r>
            <a:r>
              <a:rPr lang="zh-TW" altLang="en-US" b="0" i="0" dirty="0">
                <a:solidFill>
                  <a:srgbClr val="FF0000"/>
                </a:solidFill>
                <a:effectLst/>
                <a:latin typeface="PMingLiU" panose="02020500000000000000" pitchFamily="18" charset="-120"/>
                <a:ea typeface="PMingLiU" panose="02020500000000000000" pitchFamily="18" charset="-120"/>
              </a:rPr>
              <a:t>，改一下</a:t>
            </a:r>
            <a:r>
              <a:rPr lang="en-US" altLang="zh-TW" b="0" i="0" dirty="0">
                <a:solidFill>
                  <a:srgbClr val="FF0000"/>
                </a:solidFill>
                <a:effectLst/>
                <a:latin typeface="PMingLiU" panose="02020500000000000000" pitchFamily="18" charset="-120"/>
                <a:ea typeface="PMingLiU" panose="02020500000000000000" pitchFamily="18" charset="-120"/>
              </a:rPr>
              <a:t>port(</a:t>
            </a:r>
            <a:r>
              <a:rPr lang="zh-TW" altLang="en-US" b="0" i="0" dirty="0">
                <a:solidFill>
                  <a:srgbClr val="FF0000"/>
                </a:solidFill>
                <a:effectLst/>
                <a:latin typeface="PMingLiU" panose="02020500000000000000" pitchFamily="18" charset="-120"/>
                <a:ea typeface="PMingLiU" panose="02020500000000000000" pitchFamily="18" charset="-120"/>
              </a:rPr>
              <a:t>修正舊的</a:t>
            </a:r>
            <a:r>
              <a:rPr lang="en-US" altLang="zh-TW" b="0" i="0" dirty="0">
                <a:solidFill>
                  <a:srgbClr val="FF0000"/>
                </a:solidFill>
                <a:effectLst/>
                <a:latin typeface="PMingLiU" panose="02020500000000000000" pitchFamily="18" charset="-120"/>
                <a:ea typeface="PMingLiU" panose="02020500000000000000" pitchFamily="18" charset="-120"/>
              </a:rPr>
              <a:t>port 5050, </a:t>
            </a:r>
            <a:r>
              <a:rPr lang="zh-TW" altLang="en-US" b="0" i="0" dirty="0">
                <a:solidFill>
                  <a:srgbClr val="FF0000"/>
                </a:solidFill>
                <a:effectLst/>
                <a:latin typeface="PMingLiU" panose="02020500000000000000" pitchFamily="18" charset="-120"/>
                <a:ea typeface="PMingLiU" panose="02020500000000000000" pitchFamily="18" charset="-120"/>
              </a:rPr>
              <a:t>改為其他</a:t>
            </a:r>
            <a:r>
              <a:rPr lang="en-US" altLang="zh-TW" b="0" i="0" dirty="0">
                <a:solidFill>
                  <a:srgbClr val="FF0000"/>
                </a:solidFill>
                <a:effectLst/>
                <a:latin typeface="PMingLiU" panose="02020500000000000000" pitchFamily="18" charset="-120"/>
                <a:ea typeface="PMingLiU" panose="02020500000000000000" pitchFamily="18" charset="-120"/>
              </a:rPr>
              <a:t>port, </a:t>
            </a:r>
            <a:r>
              <a:rPr lang="zh-TW" altLang="en-US" b="0" i="0" dirty="0">
                <a:solidFill>
                  <a:srgbClr val="FF0000"/>
                </a:solidFill>
                <a:effectLst/>
                <a:latin typeface="PMingLiU" panose="02020500000000000000" pitchFamily="18" charset="-120"/>
                <a:ea typeface="PMingLiU" panose="02020500000000000000" pitchFamily="18" charset="-120"/>
              </a:rPr>
              <a:t>例如改為</a:t>
            </a:r>
            <a:r>
              <a:rPr lang="en-US" altLang="zh-TW" b="0" i="0" dirty="0">
                <a:solidFill>
                  <a:srgbClr val="FF0000"/>
                </a:solidFill>
                <a:effectLst/>
                <a:latin typeface="PMingLiU" panose="02020500000000000000" pitchFamily="18" charset="-120"/>
                <a:ea typeface="PMingLiU" panose="02020500000000000000" pitchFamily="18" charset="-120"/>
              </a:rPr>
              <a:t>6060):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Python, app.py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Vue</a:t>
            </a:r>
            <a:r>
              <a:rPr lang="zh-TW" altLang="en-US" dirty="0">
                <a:solidFill>
                  <a:srgbClr val="FF0000"/>
                </a:solidFill>
                <a:latin typeface="PMingLiU" panose="02020500000000000000" pitchFamily="18" charset="-120"/>
                <a:ea typeface="PMingLiU" panose="02020500000000000000" pitchFamily="18" charset="-120"/>
              </a:rPr>
              <a:t> </a:t>
            </a:r>
            <a:r>
              <a:rPr lang="en-US" altLang="zh-TW" dirty="0">
                <a:solidFill>
                  <a:srgbClr val="FF0000"/>
                </a:solidFill>
                <a:latin typeface="PMingLiU" panose="02020500000000000000" pitchFamily="18" charset="-120"/>
                <a:ea typeface="PMingLiU" panose="02020500000000000000" pitchFamily="18" charset="-120"/>
              </a:rPr>
              <a:t>app, vue.config.js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Vue</a:t>
            </a:r>
            <a:r>
              <a:rPr lang="zh-TW" altLang="en-US" dirty="0">
                <a:solidFill>
                  <a:srgbClr val="FF0000"/>
                </a:solidFill>
                <a:latin typeface="PMingLiU" panose="02020500000000000000" pitchFamily="18" charset="-120"/>
                <a:ea typeface="PMingLiU" panose="02020500000000000000" pitchFamily="18" charset="-120"/>
              </a:rPr>
              <a:t> </a:t>
            </a:r>
            <a:r>
              <a:rPr lang="en-US" altLang="zh-TW" dirty="0">
                <a:solidFill>
                  <a:srgbClr val="FF0000"/>
                </a:solidFill>
                <a:latin typeface="PMingLiU" panose="02020500000000000000" pitchFamily="18" charset="-120"/>
                <a:ea typeface="PMingLiU" panose="02020500000000000000" pitchFamily="18" charset="-120"/>
              </a:rPr>
              <a:t>app,  common.js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r>
              <a:rPr lang="en-US" altLang="zh-TW" dirty="0"/>
              <a:t>B.</a:t>
            </a:r>
          </a:p>
          <a:p>
            <a:r>
              <a:rPr lang="en-US" altLang="zh-TW" b="0" i="0" dirty="0">
                <a:solidFill>
                  <a:srgbClr val="616161"/>
                </a:solidFill>
                <a:effectLst/>
                <a:latin typeface="Open Sans" panose="020B0606030504020204" pitchFamily="34" charset="0"/>
              </a:rPr>
              <a:t>1.</a:t>
            </a:r>
            <a:r>
              <a:rPr lang="zh-TW" altLang="en-US" b="0" i="0" dirty="0">
                <a:solidFill>
                  <a:srgbClr val="616161"/>
                </a:solidFill>
                <a:effectLst/>
                <a:latin typeface="Open Sans" panose="020B0606030504020204" pitchFamily="34" charset="0"/>
              </a:rPr>
              <a:t>用</a:t>
            </a:r>
            <a:r>
              <a:rPr lang="en-US" altLang="zh-TW" b="0" i="0" dirty="0">
                <a:solidFill>
                  <a:srgbClr val="616161"/>
                </a:solidFill>
                <a:effectLst/>
                <a:latin typeface="Open Sans" panose="020B0606030504020204" pitchFamily="34" charset="0"/>
              </a:rPr>
              <a:t>netstat -</a:t>
            </a:r>
            <a:r>
              <a:rPr lang="en-US" altLang="zh-TW" b="0" i="0" dirty="0" err="1">
                <a:solidFill>
                  <a:srgbClr val="616161"/>
                </a:solidFill>
                <a:effectLst/>
                <a:latin typeface="Open Sans" panose="020B0606030504020204" pitchFamily="34" charset="0"/>
              </a:rPr>
              <a:t>aon</a:t>
            </a:r>
            <a:r>
              <a:rPr lang="en-US" altLang="zh-TW" b="0" i="0" dirty="0">
                <a:solidFill>
                  <a:srgbClr val="616161"/>
                </a:solidFill>
                <a:effectLst/>
                <a:latin typeface="Open Sans" panose="020B0606030504020204" pitchFamily="34" charset="0"/>
              </a:rPr>
              <a:t> | more </a:t>
            </a:r>
            <a:r>
              <a:rPr lang="zh-TW" altLang="en-US" b="0" i="0" dirty="0">
                <a:solidFill>
                  <a:srgbClr val="616161"/>
                </a:solidFill>
                <a:effectLst/>
                <a:latin typeface="Open Sans" panose="020B0606030504020204" pitchFamily="34" charset="0"/>
              </a:rPr>
              <a:t>檢查那一個</a:t>
            </a:r>
            <a:r>
              <a:rPr lang="en-US" altLang="zh-TW" b="0" i="0" dirty="0">
                <a:solidFill>
                  <a:srgbClr val="616161"/>
                </a:solidFill>
                <a:effectLst/>
                <a:latin typeface="Open Sans" panose="020B0606030504020204" pitchFamily="34" charset="0"/>
              </a:rPr>
              <a:t>process</a:t>
            </a:r>
            <a:r>
              <a:rPr lang="zh-TW" altLang="en-US" b="0" i="0" dirty="0">
                <a:solidFill>
                  <a:srgbClr val="616161"/>
                </a:solidFill>
                <a:effectLst/>
                <a:latin typeface="Open Sans" panose="020B0606030504020204" pitchFamily="34" charset="0"/>
              </a:rPr>
              <a:t>佔了該</a:t>
            </a:r>
            <a:r>
              <a:rPr lang="en-US" altLang="zh-TW" b="0" i="0" dirty="0">
                <a:solidFill>
                  <a:srgbClr val="616161"/>
                </a:solidFill>
                <a:effectLst/>
                <a:latin typeface="Open Sans" panose="020B0606030504020204" pitchFamily="34" charset="0"/>
              </a:rPr>
              <a:t>IP</a:t>
            </a:r>
            <a:r>
              <a:rPr lang="zh-TW" altLang="en-US" b="0" i="0" dirty="0">
                <a:solidFill>
                  <a:srgbClr val="616161"/>
                </a:solidFill>
                <a:effectLst/>
                <a:latin typeface="Open Sans" panose="020B0606030504020204" pitchFamily="34" charset="0"/>
              </a:rPr>
              <a:t>的</a:t>
            </a:r>
            <a:r>
              <a:rPr lang="en-US" altLang="zh-TW" b="0" i="0" dirty="0">
                <a:solidFill>
                  <a:srgbClr val="616161"/>
                </a:solidFill>
                <a:effectLst/>
                <a:latin typeface="Open Sans" panose="020B0606030504020204" pitchFamily="34" charset="0"/>
              </a:rPr>
              <a:t>PORT</a:t>
            </a:r>
            <a:r>
              <a:rPr lang="en-US" altLang="zh-TW" dirty="0">
                <a:solidFill>
                  <a:srgbClr val="616161"/>
                </a:solidFill>
                <a:latin typeface="Open Sans" panose="020B0606030504020204" pitchFamily="34" charset="0"/>
              </a:rPr>
              <a:t>,</a:t>
            </a:r>
            <a:r>
              <a:rPr lang="zh-TW" altLang="en-US" dirty="0">
                <a:solidFill>
                  <a:srgbClr val="616161"/>
                </a:solidFill>
                <a:latin typeface="Open Sans" panose="020B0606030504020204" pitchFamily="34" charset="0"/>
              </a:rPr>
              <a:t> 例如</a:t>
            </a:r>
            <a:r>
              <a:rPr lang="en-US" altLang="zh-TW" b="0" i="0" dirty="0">
                <a:solidFill>
                  <a:srgbClr val="616161"/>
                </a:solidFill>
                <a:effectLst/>
                <a:latin typeface="Open Sans" panose="020B0606030504020204" pitchFamily="34" charset="0"/>
              </a:rPr>
              <a:t>127.0.0.1:8000</a:t>
            </a:r>
          </a:p>
          <a:p>
            <a:r>
              <a:rPr lang="en-US" altLang="zh-TW" dirty="0">
                <a:solidFill>
                  <a:srgbClr val="616161"/>
                </a:solidFill>
                <a:latin typeface="Open Sans" panose="020B0606030504020204" pitchFamily="34" charset="0"/>
              </a:rPr>
              <a:t>2.</a:t>
            </a:r>
            <a:r>
              <a:rPr lang="zh-TW" altLang="en-US" dirty="0">
                <a:solidFill>
                  <a:srgbClr val="616161"/>
                </a:solidFill>
                <a:latin typeface="Open Sans" panose="020B0606030504020204" pitchFamily="34" charset="0"/>
              </a:rPr>
              <a:t>再用</a:t>
            </a:r>
            <a:r>
              <a:rPr lang="en-US" altLang="zh-TW" dirty="0" err="1">
                <a:solidFill>
                  <a:srgbClr val="616161"/>
                </a:solidFill>
                <a:latin typeface="Open Sans" panose="020B0606030504020204" pitchFamily="34" charset="0"/>
              </a:rPr>
              <a:t>Taskkill</a:t>
            </a:r>
            <a:r>
              <a:rPr lang="en-US" altLang="zh-TW" dirty="0">
                <a:solidFill>
                  <a:srgbClr val="616161"/>
                </a:solidFill>
                <a:latin typeface="Open Sans" panose="020B0606030504020204" pitchFamily="34" charset="0"/>
              </a:rPr>
              <a:t> /PID [</a:t>
            </a:r>
            <a:r>
              <a:rPr lang="en-US" altLang="zh-TW" dirty="0" err="1">
                <a:solidFill>
                  <a:srgbClr val="616161"/>
                </a:solidFill>
                <a:latin typeface="Open Sans" panose="020B0606030504020204" pitchFamily="34" charset="0"/>
              </a:rPr>
              <a:t>pid</a:t>
            </a:r>
            <a:r>
              <a:rPr lang="en-US" altLang="zh-TW" dirty="0">
                <a:solidFill>
                  <a:srgbClr val="616161"/>
                </a:solidFill>
                <a:latin typeface="Open Sans" panose="020B0606030504020204" pitchFamily="34" charset="0"/>
              </a:rPr>
              <a:t>] /F </a:t>
            </a:r>
            <a:r>
              <a:rPr lang="zh-TW" altLang="en-US" dirty="0">
                <a:solidFill>
                  <a:srgbClr val="616161"/>
                </a:solidFill>
                <a:latin typeface="Open Sans" panose="020B0606030504020204" pitchFamily="34" charset="0"/>
              </a:rPr>
              <a:t>殺掉它。</a:t>
            </a:r>
          </a:p>
        </p:txBody>
      </p:sp>
    </p:spTree>
    <p:extLst>
      <p:ext uri="{BB962C8B-B14F-4D97-AF65-F5344CB8AC3E}">
        <p14:creationId xmlns:p14="http://schemas.microsoft.com/office/powerpoint/2010/main" val="786883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a:xfrm>
            <a:off x="8772541" y="7162427"/>
            <a:ext cx="371475" cy="227013"/>
          </a:xfrm>
        </p:spPr>
        <p:txBody>
          <a:bodyPr/>
          <a:lstStyle/>
          <a:p>
            <a:pPr>
              <a:defRPr/>
            </a:pPr>
            <a:fld id="{5D55FA3D-B396-4C48-A289-345520EEEAC1}" type="slidenum">
              <a:rPr lang="zh-TW" altLang="en-US" smtClean="0">
                <a:solidFill>
                  <a:prstClr val="white"/>
                </a:solidFill>
              </a:rPr>
              <a:pPr>
                <a:defRPr/>
              </a:pPr>
              <a:t>57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DF369C1-5320-8AD7-5E5F-7CCD3F80935A}"/>
              </a:ext>
            </a:extLst>
          </p:cNvPr>
          <p:cNvSpPr txBox="1"/>
          <p:nvPr/>
        </p:nvSpPr>
        <p:spPr>
          <a:xfrm>
            <a:off x="88599" y="699608"/>
            <a:ext cx="9036496" cy="6555641"/>
          </a:xfrm>
          <a:prstGeom prst="rect">
            <a:avLst/>
          </a:prstGeom>
          <a:noFill/>
        </p:spPr>
        <p:txBody>
          <a:bodyPr wrap="square">
            <a:spAutoFit/>
          </a:bodyPr>
          <a:lstStyle/>
          <a:p>
            <a:r>
              <a:rPr lang="en-US" altLang="zh-TW" sz="2400" b="1" dirty="0"/>
              <a:t>Using Python environments in VS Code</a:t>
            </a:r>
          </a:p>
          <a:p>
            <a:endParaRPr lang="en-US" altLang="zh-TW" dirty="0"/>
          </a:p>
          <a:p>
            <a:r>
              <a:rPr lang="en-US" altLang="zh-TW" b="0" i="0" dirty="0">
                <a:solidFill>
                  <a:srgbClr val="444444"/>
                </a:solidFill>
                <a:effectLst/>
                <a:latin typeface="Segoe UI" panose="020B0502040204020203" pitchFamily="34" charset="0"/>
              </a:rPr>
              <a:t>By default, any Python interpreter installed runs in its own </a:t>
            </a:r>
            <a:r>
              <a:rPr lang="en-US" altLang="zh-TW" b="1" i="0" dirty="0">
                <a:solidFill>
                  <a:srgbClr val="444444"/>
                </a:solidFill>
                <a:effectLst/>
                <a:latin typeface="Segoe UI" panose="020B0502040204020203" pitchFamily="34" charset="0"/>
              </a:rPr>
              <a:t>global environment.</a:t>
            </a:r>
          </a:p>
          <a:p>
            <a:endParaRPr lang="en-US" altLang="zh-TW" b="1" dirty="0">
              <a:solidFill>
                <a:srgbClr val="444444"/>
              </a:solidFill>
              <a:latin typeface="Segoe UI" panose="020B0502040204020203" pitchFamily="34" charset="0"/>
            </a:endParaRPr>
          </a:p>
          <a:p>
            <a:r>
              <a:rPr lang="en-US" altLang="zh-TW" dirty="0">
                <a:solidFill>
                  <a:srgbClr val="444444"/>
                </a:solidFill>
                <a:latin typeface="Segoe UI" panose="020B0502040204020203" pitchFamily="34" charset="0"/>
                <a:hlinkClick r:id="rId2">
                  <a:extLst>
                    <a:ext uri="{A12FA001-AC4F-418D-AE19-62706E023703}">
                      <ahyp:hlinkClr xmlns:ahyp="http://schemas.microsoft.com/office/drawing/2018/hyperlinkcolor" val="tx"/>
                    </a:ext>
                  </a:extLst>
                </a:hlinkClick>
              </a:rPr>
              <a:t>Python environment tools</a:t>
            </a:r>
            <a:r>
              <a:rPr lang="en-US" altLang="zh-TW" dirty="0">
                <a:solidFill>
                  <a:srgbClr val="444444"/>
                </a:solidFill>
                <a:latin typeface="Segoe UI" panose="020B0502040204020203" pitchFamily="34" charset="0"/>
              </a:rPr>
              <a:t>:</a:t>
            </a:r>
          </a:p>
          <a:p>
            <a:r>
              <a:rPr lang="en-US" altLang="zh-TW" dirty="0">
                <a:solidFill>
                  <a:srgbClr val="444444"/>
                </a:solidFill>
                <a:latin typeface="Segoe UI" panose="020B0502040204020203" pitchFamily="34" charset="0"/>
              </a:rPr>
              <a:t>p</a:t>
            </a:r>
            <a:r>
              <a:rPr lang="en-US" altLang="zh-TW" b="0" i="0" dirty="0">
                <a:solidFill>
                  <a:srgbClr val="444444"/>
                </a:solidFill>
                <a:effectLst/>
                <a:latin typeface="Segoe UI" panose="020B0502040204020203" pitchFamily="34" charset="0"/>
              </a:rPr>
              <a:t>ip, </a:t>
            </a:r>
          </a:p>
          <a:p>
            <a:r>
              <a:rPr lang="en-US" altLang="zh-TW" dirty="0" err="1">
                <a:solidFill>
                  <a:srgbClr val="444444"/>
                </a:solidFill>
                <a:latin typeface="Segoe UI" panose="020B0502040204020203" pitchFamily="34" charset="0"/>
              </a:rPr>
              <a:t>v</a:t>
            </a:r>
            <a:r>
              <a:rPr lang="en-US" altLang="zh-TW" b="0" i="0" dirty="0" err="1">
                <a:solidFill>
                  <a:srgbClr val="444444"/>
                </a:solidFill>
                <a:effectLst/>
                <a:latin typeface="Segoe UI" panose="020B0502040204020203" pitchFamily="34" charset="0"/>
              </a:rPr>
              <a:t>env</a:t>
            </a:r>
            <a:r>
              <a:rPr lang="en-US" altLang="zh-TW" b="0" i="0" dirty="0">
                <a:solidFill>
                  <a:srgbClr val="444444"/>
                </a:solidFill>
                <a:effectLst/>
                <a:latin typeface="Segoe UI" panose="020B0502040204020203" pitchFamily="34" charset="0"/>
              </a:rPr>
              <a:t>,</a:t>
            </a:r>
          </a:p>
          <a:p>
            <a:endParaRPr lang="en-US" altLang="zh-TW" dirty="0">
              <a:solidFill>
                <a:srgbClr val="444444"/>
              </a:solidFill>
              <a:latin typeface="Segoe UI" panose="020B0502040204020203" pitchFamily="34" charset="0"/>
            </a:endParaRPr>
          </a:p>
          <a:p>
            <a:endParaRPr lang="en-US" altLang="zh-TW" b="0" i="0" dirty="0">
              <a:solidFill>
                <a:srgbClr val="444444"/>
              </a:solidFill>
              <a:effectLst/>
              <a:latin typeface="Segoe UI" panose="020B0502040204020203" pitchFamily="34" charset="0"/>
            </a:endParaRPr>
          </a:p>
          <a:p>
            <a:pPr algn="l"/>
            <a:r>
              <a:rPr lang="en-US" altLang="zh-TW" dirty="0">
                <a:solidFill>
                  <a:srgbClr val="444444"/>
                </a:solidFill>
                <a:latin typeface="Segoe UI" panose="020B0502040204020203" pitchFamily="34" charset="0"/>
                <a:hlinkClick r:id="rId3">
                  <a:extLst>
                    <a:ext uri="{A12FA001-AC4F-418D-AE19-62706E023703}">
                      <ahyp:hlinkClr xmlns:ahyp="http://schemas.microsoft.com/office/drawing/2018/hyperlinkcolor" val="tx"/>
                    </a:ext>
                  </a:extLst>
                </a:hlinkClick>
              </a:rPr>
              <a:t>Creating environments</a:t>
            </a:r>
            <a:r>
              <a:rPr lang="en-US" altLang="zh-TW" dirty="0">
                <a:solidFill>
                  <a:srgbClr val="444444"/>
                </a:solidFill>
                <a:latin typeface="Segoe UI" panose="020B0502040204020203" pitchFamily="34" charset="0"/>
              </a:rPr>
              <a:t>:</a:t>
            </a:r>
          </a:p>
          <a:p>
            <a:pPr algn="l"/>
            <a:endParaRPr lang="en-US" altLang="zh-TW" dirty="0"/>
          </a:p>
          <a:p>
            <a:pPr algn="l"/>
            <a:r>
              <a:rPr lang="en-US" altLang="zh-TW" b="0" i="0" dirty="0">
                <a:solidFill>
                  <a:srgbClr val="0072BE"/>
                </a:solidFill>
                <a:effectLst/>
                <a:latin typeface="Menlo"/>
              </a:rPr>
              <a:t>1. </a:t>
            </a:r>
            <a:r>
              <a:rPr lang="en-US" altLang="zh-TW" b="0" i="0" dirty="0" err="1">
                <a:solidFill>
                  <a:srgbClr val="0072BE"/>
                </a:solidFill>
                <a:effectLst/>
                <a:latin typeface="Menlo"/>
              </a:rPr>
              <a:t>Ctrl+Shift+P</a:t>
            </a:r>
            <a:r>
              <a:rPr lang="en-US" altLang="zh-TW" b="0" i="0" dirty="0">
                <a:solidFill>
                  <a:srgbClr val="444444"/>
                </a:solidFill>
                <a:effectLst/>
                <a:latin typeface="Segoe UI" panose="020B0502040204020203" pitchFamily="34" charset="0"/>
              </a:rPr>
              <a:t>, </a:t>
            </a:r>
          </a:p>
          <a:p>
            <a:r>
              <a:rPr lang="en-US" altLang="zh-TW" dirty="0">
                <a:solidFill>
                  <a:srgbClr val="0072BE"/>
                </a:solidFill>
                <a:latin typeface="Menlo"/>
              </a:rPr>
              <a:t>2. start typing the Python: Create Environment</a:t>
            </a: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r>
              <a:rPr lang="en-US" altLang="zh-TW" dirty="0">
                <a:solidFill>
                  <a:srgbClr val="0072BE"/>
                </a:solidFill>
                <a:latin typeface="Menlo"/>
              </a:rPr>
              <a:t>3. Select the desired interpreter or Python version</a:t>
            </a:r>
          </a:p>
          <a:p>
            <a:endParaRPr lang="en-US" altLang="zh-TW" dirty="0">
              <a:solidFill>
                <a:srgbClr val="0072BE"/>
              </a:solidFill>
              <a:latin typeface="Menlo"/>
            </a:endParaRPr>
          </a:p>
          <a:p>
            <a:pPr algn="l"/>
            <a:endParaRPr lang="en-US" altLang="zh-TW" b="1" i="0" dirty="0">
              <a:solidFill>
                <a:srgbClr val="444444"/>
              </a:solidFill>
              <a:effectLst/>
              <a:latin typeface="Segoe UI" panose="020B0502040204020203" pitchFamily="34" charset="0"/>
            </a:endParaRPr>
          </a:p>
          <a:p>
            <a:pPr algn="l"/>
            <a:endParaRPr lang="en-US" altLang="zh-TW" dirty="0"/>
          </a:p>
          <a:p>
            <a:endParaRPr lang="zh-TW" altLang="en-US" b="1" dirty="0"/>
          </a:p>
        </p:txBody>
      </p:sp>
      <p:sp>
        <p:nvSpPr>
          <p:cNvPr id="8" name="文字方塊 7">
            <a:extLst>
              <a:ext uri="{FF2B5EF4-FFF2-40B4-BE49-F238E27FC236}">
                <a16:creationId xmlns:a16="http://schemas.microsoft.com/office/drawing/2014/main" id="{6F666ED3-0F69-3B92-26AE-AB102215BC2C}"/>
              </a:ext>
            </a:extLst>
          </p:cNvPr>
          <p:cNvSpPr txBox="1"/>
          <p:nvPr/>
        </p:nvSpPr>
        <p:spPr>
          <a:xfrm>
            <a:off x="18905" y="2730313"/>
            <a:ext cx="5616624" cy="369332"/>
          </a:xfrm>
          <a:prstGeom prst="rect">
            <a:avLst/>
          </a:prstGeom>
          <a:noFill/>
        </p:spPr>
        <p:txBody>
          <a:bodyPr wrap="square">
            <a:spAutoFit/>
          </a:bodyPr>
          <a:lstStyle/>
          <a:p>
            <a:r>
              <a:rPr lang="en-US" altLang="zh-TW" dirty="0" err="1"/>
              <a:t>conda</a:t>
            </a:r>
            <a:r>
              <a:rPr lang="en-US" altLang="zh-TW" dirty="0"/>
              <a:t>,	Installed with Anaconda and </a:t>
            </a:r>
            <a:r>
              <a:rPr lang="en-US" altLang="zh-TW" dirty="0" err="1"/>
              <a:t>Miniconda</a:t>
            </a:r>
            <a:endParaRPr lang="zh-TW" altLang="en-US" dirty="0"/>
          </a:p>
        </p:txBody>
      </p:sp>
      <p:pic>
        <p:nvPicPr>
          <p:cNvPr id="1026" name="Picture 2" descr="Create Environment dropdown">
            <a:extLst>
              <a:ext uri="{FF2B5EF4-FFF2-40B4-BE49-F238E27FC236}">
                <a16:creationId xmlns:a16="http://schemas.microsoft.com/office/drawing/2014/main" id="{7FE11B44-27C6-FF05-B0F7-4436792A7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99" y="4491570"/>
            <a:ext cx="8172450"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301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7FB03016-D776-4AD7-1000-F8D48D17206A}"/>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58</a:t>
            </a:fld>
            <a:endParaRPr lang="zh-TW" altLang="en-US">
              <a:solidFill>
                <a:prstClr val="white"/>
              </a:solidFill>
            </a:endParaRPr>
          </a:p>
        </p:txBody>
      </p:sp>
      <p:pic>
        <p:nvPicPr>
          <p:cNvPr id="6" name="圖片 5">
            <a:extLst>
              <a:ext uri="{FF2B5EF4-FFF2-40B4-BE49-F238E27FC236}">
                <a16:creationId xmlns:a16="http://schemas.microsoft.com/office/drawing/2014/main" id="{99083B37-A9DF-E6BF-F2B6-7D601697F427}"/>
              </a:ext>
            </a:extLst>
          </p:cNvPr>
          <p:cNvPicPr>
            <a:picLocks noChangeAspect="1"/>
          </p:cNvPicPr>
          <p:nvPr/>
        </p:nvPicPr>
        <p:blipFill>
          <a:blip r:embed="rId2"/>
          <a:stretch>
            <a:fillRect/>
          </a:stretch>
        </p:blipFill>
        <p:spPr>
          <a:xfrm>
            <a:off x="0" y="1052736"/>
            <a:ext cx="9144000" cy="4308484"/>
          </a:xfrm>
          <a:prstGeom prst="rect">
            <a:avLst/>
          </a:prstGeom>
        </p:spPr>
      </p:pic>
    </p:spTree>
    <p:extLst>
      <p:ext uri="{BB962C8B-B14F-4D97-AF65-F5344CB8AC3E}">
        <p14:creationId xmlns:p14="http://schemas.microsoft.com/office/powerpoint/2010/main" val="1758546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EE45EAFF-CF6A-1397-F7C2-B5253F59F6DD}"/>
              </a:ext>
            </a:extLst>
          </p:cNvPr>
          <p:cNvSpPr txBox="1"/>
          <p:nvPr/>
        </p:nvSpPr>
        <p:spPr>
          <a:xfrm>
            <a:off x="141065" y="2880929"/>
            <a:ext cx="9036496" cy="3416320"/>
          </a:xfrm>
          <a:prstGeom prst="rect">
            <a:avLst/>
          </a:prstGeom>
          <a:noFill/>
        </p:spPr>
        <p:txBody>
          <a:bodyPr wrap="square">
            <a:spAutoFit/>
          </a:bodyPr>
          <a:lstStyle/>
          <a:p>
            <a:r>
              <a:rPr lang="en-US" altLang="zh-TW" dirty="0"/>
              <a:t>Create a virtual environment in the terminal:</a:t>
            </a:r>
          </a:p>
          <a:p>
            <a:endParaRPr lang="en-US" altLang="zh-TW" dirty="0"/>
          </a:p>
          <a:p>
            <a:r>
              <a:rPr lang="en-US" altLang="zh-TW" dirty="0"/>
              <a:t>python -m </a:t>
            </a:r>
            <a:r>
              <a:rPr lang="en-US" altLang="zh-TW" dirty="0" err="1"/>
              <a:t>venv</a:t>
            </a:r>
            <a:r>
              <a:rPr lang="en-US" altLang="zh-TW" dirty="0"/>
              <a:t> .</a:t>
            </a:r>
            <a:r>
              <a:rPr lang="en-US" altLang="zh-TW" dirty="0" err="1"/>
              <a:t>venv</a:t>
            </a:r>
            <a:endParaRPr lang="en-US" altLang="zh-TW" dirty="0"/>
          </a:p>
          <a:p>
            <a:endParaRPr lang="en-US" altLang="zh-TW" dirty="0"/>
          </a:p>
          <a:p>
            <a:r>
              <a:rPr lang="en-US" altLang="zh-TW" dirty="0"/>
              <a:t>When you're ready to deploy the application to other computers, you can create a </a:t>
            </a:r>
            <a:r>
              <a:rPr lang="en-US" altLang="zh-TW" dirty="0">
                <a:solidFill>
                  <a:srgbClr val="FF0000"/>
                </a:solidFill>
              </a:rPr>
              <a:t>requirements.txt </a:t>
            </a:r>
            <a:r>
              <a:rPr lang="en-US" altLang="zh-TW" dirty="0"/>
              <a:t>file with the command </a:t>
            </a:r>
            <a:r>
              <a:rPr lang="en-US" altLang="zh-TW" dirty="0">
                <a:solidFill>
                  <a:srgbClr val="FF0000"/>
                </a:solidFill>
              </a:rPr>
              <a:t>pip freeze &gt; requirements.txt </a:t>
            </a:r>
            <a:r>
              <a:rPr lang="en-US" altLang="zh-TW" dirty="0"/>
              <a:t>(pip3 on macOS/Linux). The requirements file describes the packages you've installed in your virtual environment. With only this file, you or other developers can restore those packages using </a:t>
            </a:r>
            <a:r>
              <a:rPr lang="en-US" altLang="zh-TW" dirty="0">
                <a:solidFill>
                  <a:srgbClr val="FF0000"/>
                </a:solidFill>
              </a:rPr>
              <a:t>pip install -r requirements.txt </a:t>
            </a:r>
            <a:r>
              <a:rPr lang="en-US" altLang="zh-TW" dirty="0"/>
              <a:t>(or, again, pip3 on macOS/Linux). By using a requirements file, you need not commit the virtual environment itself to source control.</a:t>
            </a:r>
          </a:p>
          <a:p>
            <a:endParaRPr lang="en-US" altLang="zh-TW" dirty="0"/>
          </a:p>
          <a:p>
            <a:endParaRPr lang="zh-TW" altLang="en-US" dirty="0"/>
          </a:p>
        </p:txBody>
      </p:sp>
      <p:pic>
        <p:nvPicPr>
          <p:cNvPr id="8" name="圖片 7">
            <a:extLst>
              <a:ext uri="{FF2B5EF4-FFF2-40B4-BE49-F238E27FC236}">
                <a16:creationId xmlns:a16="http://schemas.microsoft.com/office/drawing/2014/main" id="{76CFF3B3-145B-C9D0-A3AE-1E883D470E38}"/>
              </a:ext>
            </a:extLst>
          </p:cNvPr>
          <p:cNvPicPr>
            <a:picLocks noChangeAspect="1"/>
          </p:cNvPicPr>
          <p:nvPr/>
        </p:nvPicPr>
        <p:blipFill>
          <a:blip r:embed="rId2"/>
          <a:stretch>
            <a:fillRect/>
          </a:stretch>
        </p:blipFill>
        <p:spPr>
          <a:xfrm>
            <a:off x="0" y="836712"/>
            <a:ext cx="9144000" cy="2351663"/>
          </a:xfrm>
          <a:prstGeom prst="rect">
            <a:avLst/>
          </a:prstGeom>
        </p:spPr>
      </p:pic>
    </p:spTree>
    <p:extLst>
      <p:ext uri="{BB962C8B-B14F-4D97-AF65-F5344CB8AC3E}">
        <p14:creationId xmlns:p14="http://schemas.microsoft.com/office/powerpoint/2010/main" val="298335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6021F18C-728E-AB02-A67F-14F97279CE98}"/>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a:t>
            </a:fld>
            <a:endParaRPr lang="zh-TW" altLang="en-US">
              <a:solidFill>
                <a:prstClr val="white"/>
              </a:solidFill>
            </a:endParaRPr>
          </a:p>
        </p:txBody>
      </p:sp>
      <p:pic>
        <p:nvPicPr>
          <p:cNvPr id="7" name="圖片 6">
            <a:extLst>
              <a:ext uri="{FF2B5EF4-FFF2-40B4-BE49-F238E27FC236}">
                <a16:creationId xmlns:a16="http://schemas.microsoft.com/office/drawing/2014/main" id="{6369D3EA-A740-5E6E-C14C-023897153C27}"/>
              </a:ext>
            </a:extLst>
          </p:cNvPr>
          <p:cNvPicPr>
            <a:picLocks noChangeAspect="1"/>
          </p:cNvPicPr>
          <p:nvPr/>
        </p:nvPicPr>
        <p:blipFill>
          <a:blip r:embed="rId2"/>
          <a:stretch>
            <a:fillRect/>
          </a:stretch>
        </p:blipFill>
        <p:spPr>
          <a:xfrm>
            <a:off x="16768" y="548680"/>
            <a:ext cx="6059347" cy="2558005"/>
          </a:xfrm>
          <a:prstGeom prst="rect">
            <a:avLst/>
          </a:prstGeom>
        </p:spPr>
      </p:pic>
      <p:pic>
        <p:nvPicPr>
          <p:cNvPr id="9" name="圖片 8">
            <a:extLst>
              <a:ext uri="{FF2B5EF4-FFF2-40B4-BE49-F238E27FC236}">
                <a16:creationId xmlns:a16="http://schemas.microsoft.com/office/drawing/2014/main" id="{8A6430F9-D060-4EC9-555C-07585A297E80}"/>
              </a:ext>
            </a:extLst>
          </p:cNvPr>
          <p:cNvPicPr>
            <a:picLocks noChangeAspect="1"/>
          </p:cNvPicPr>
          <p:nvPr/>
        </p:nvPicPr>
        <p:blipFill>
          <a:blip r:embed="rId3"/>
          <a:stretch>
            <a:fillRect/>
          </a:stretch>
        </p:blipFill>
        <p:spPr>
          <a:xfrm>
            <a:off x="6383438" y="1827682"/>
            <a:ext cx="2760562" cy="1047509"/>
          </a:xfrm>
          <a:prstGeom prst="rect">
            <a:avLst/>
          </a:prstGeom>
        </p:spPr>
      </p:pic>
      <p:pic>
        <p:nvPicPr>
          <p:cNvPr id="11" name="圖片 10">
            <a:extLst>
              <a:ext uri="{FF2B5EF4-FFF2-40B4-BE49-F238E27FC236}">
                <a16:creationId xmlns:a16="http://schemas.microsoft.com/office/drawing/2014/main" id="{9C2EEF91-A8B4-E4B2-F5E8-47E3CF6E210A}"/>
              </a:ext>
            </a:extLst>
          </p:cNvPr>
          <p:cNvPicPr>
            <a:picLocks noChangeAspect="1"/>
          </p:cNvPicPr>
          <p:nvPr/>
        </p:nvPicPr>
        <p:blipFill>
          <a:blip r:embed="rId4"/>
          <a:stretch>
            <a:fillRect/>
          </a:stretch>
        </p:blipFill>
        <p:spPr>
          <a:xfrm>
            <a:off x="16768" y="3429000"/>
            <a:ext cx="9144000" cy="3657600"/>
          </a:xfrm>
          <a:prstGeom prst="rect">
            <a:avLst/>
          </a:prstGeom>
        </p:spPr>
      </p:pic>
      <p:sp>
        <p:nvSpPr>
          <p:cNvPr id="12" name="橢圓 11">
            <a:extLst>
              <a:ext uri="{FF2B5EF4-FFF2-40B4-BE49-F238E27FC236}">
                <a16:creationId xmlns:a16="http://schemas.microsoft.com/office/drawing/2014/main" id="{A49B37C9-323A-90A7-66FE-02F1AD4099AF}"/>
              </a:ext>
            </a:extLst>
          </p:cNvPr>
          <p:cNvSpPr/>
          <p:nvPr/>
        </p:nvSpPr>
        <p:spPr>
          <a:xfrm>
            <a:off x="3365718" y="2509427"/>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76CFD607-251F-47A6-1E97-391CCACE06E4}"/>
              </a:ext>
            </a:extLst>
          </p:cNvPr>
          <p:cNvSpPr/>
          <p:nvPr/>
        </p:nvSpPr>
        <p:spPr>
          <a:xfrm>
            <a:off x="6228184" y="2276872"/>
            <a:ext cx="2041119" cy="2672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D83F6574-32C9-CE2E-6D06-DFFA3EDBA9A3}"/>
              </a:ext>
            </a:extLst>
          </p:cNvPr>
          <p:cNvSpPr/>
          <p:nvPr/>
        </p:nvSpPr>
        <p:spPr>
          <a:xfrm>
            <a:off x="899592" y="5076559"/>
            <a:ext cx="2041119" cy="2672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15305670-4218-B106-963C-5DEEABFF997B}"/>
              </a:ext>
            </a:extLst>
          </p:cNvPr>
          <p:cNvSpPr/>
          <p:nvPr/>
        </p:nvSpPr>
        <p:spPr>
          <a:xfrm>
            <a:off x="7740352" y="6453336"/>
            <a:ext cx="1386880" cy="4481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746B48BC-29AF-EA57-4C9C-85CC4927CA06}"/>
              </a:ext>
            </a:extLst>
          </p:cNvPr>
          <p:cNvSpPr txBox="1"/>
          <p:nvPr/>
        </p:nvSpPr>
        <p:spPr>
          <a:xfrm>
            <a:off x="4860032" y="2699924"/>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17" name="文字方塊 16">
            <a:extLst>
              <a:ext uri="{FF2B5EF4-FFF2-40B4-BE49-F238E27FC236}">
                <a16:creationId xmlns:a16="http://schemas.microsoft.com/office/drawing/2014/main" id="{D7049981-E2CE-38E5-F485-41C84D8CC544}"/>
              </a:ext>
            </a:extLst>
          </p:cNvPr>
          <p:cNvSpPr txBox="1"/>
          <p:nvPr/>
        </p:nvSpPr>
        <p:spPr>
          <a:xfrm>
            <a:off x="8204107" y="245083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18" name="文字方塊 17">
            <a:extLst>
              <a:ext uri="{FF2B5EF4-FFF2-40B4-BE49-F238E27FC236}">
                <a16:creationId xmlns:a16="http://schemas.microsoft.com/office/drawing/2014/main" id="{6D77A40F-C402-610D-F2C2-C6CE46299E14}"/>
              </a:ext>
            </a:extLst>
          </p:cNvPr>
          <p:cNvSpPr txBox="1"/>
          <p:nvPr/>
        </p:nvSpPr>
        <p:spPr>
          <a:xfrm>
            <a:off x="2940711" y="4857983"/>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sp>
        <p:nvSpPr>
          <p:cNvPr id="19" name="文字方塊 18">
            <a:extLst>
              <a:ext uri="{FF2B5EF4-FFF2-40B4-BE49-F238E27FC236}">
                <a16:creationId xmlns:a16="http://schemas.microsoft.com/office/drawing/2014/main" id="{FD4A65B9-BFAF-1516-3ED5-8288D6643D82}"/>
              </a:ext>
            </a:extLst>
          </p:cNvPr>
          <p:cNvSpPr txBox="1"/>
          <p:nvPr/>
        </p:nvSpPr>
        <p:spPr>
          <a:xfrm>
            <a:off x="8083043" y="6168587"/>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5</a:t>
            </a:r>
            <a:endParaRPr lang="zh-TW" altLang="en-US" dirty="0"/>
          </a:p>
        </p:txBody>
      </p:sp>
      <p:grpSp>
        <p:nvGrpSpPr>
          <p:cNvPr id="2" name="群組 5">
            <a:extLst>
              <a:ext uri="{FF2B5EF4-FFF2-40B4-BE49-F238E27FC236}">
                <a16:creationId xmlns:a16="http://schemas.microsoft.com/office/drawing/2014/main" id="{845207A7-0834-3A12-8BC2-DDD5C0B5D9D9}"/>
              </a:ext>
            </a:extLst>
          </p:cNvPr>
          <p:cNvGrpSpPr/>
          <p:nvPr/>
        </p:nvGrpSpPr>
        <p:grpSpPr>
          <a:xfrm>
            <a:off x="450928" y="530688"/>
            <a:ext cx="8507077" cy="90000"/>
            <a:chOff x="488504" y="729418"/>
            <a:chExt cx="9216000" cy="90000"/>
          </a:xfrm>
        </p:grpSpPr>
        <p:sp>
          <p:nvSpPr>
            <p:cNvPr id="3" name="矩形 2">
              <a:extLst>
                <a:ext uri="{FF2B5EF4-FFF2-40B4-BE49-F238E27FC236}">
                  <a16:creationId xmlns:a16="http://schemas.microsoft.com/office/drawing/2014/main" id="{0EED240C-9C82-C2D5-06C7-10C1E8A99E7D}"/>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4" name="矩形 3">
              <a:extLst>
                <a:ext uri="{FF2B5EF4-FFF2-40B4-BE49-F238E27FC236}">
                  <a16:creationId xmlns:a16="http://schemas.microsoft.com/office/drawing/2014/main" id="{4492183A-81B7-5A06-DB20-5AF14970D225}"/>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3121FC5F-09E4-CE20-AE37-77D91D061113}"/>
              </a:ext>
            </a:extLst>
          </p:cNvPr>
          <p:cNvSpPr txBox="1"/>
          <p:nvPr/>
        </p:nvSpPr>
        <p:spPr>
          <a:xfrm>
            <a:off x="3419872" y="44624"/>
            <a:ext cx="2808312" cy="461665"/>
          </a:xfrm>
          <a:prstGeom prst="rect">
            <a:avLst/>
          </a:prstGeom>
          <a:noFill/>
        </p:spPr>
        <p:txBody>
          <a:bodyPr wrap="square">
            <a:spAutoFit/>
          </a:bodyPr>
          <a:lstStyle/>
          <a:p>
            <a:r>
              <a:rPr lang="zh-TW" altLang="en-US" sz="2400" b="0" i="0" dirty="0">
                <a:solidFill>
                  <a:srgbClr val="191919"/>
                </a:solidFill>
                <a:effectLst/>
                <a:latin typeface="微軟正黑體" panose="020B0604030504040204" pitchFamily="34" charset="-120"/>
                <a:ea typeface="微軟正黑體" panose="020B0604030504040204" pitchFamily="34" charset="-120"/>
              </a:rPr>
              <a:t>下載  </a:t>
            </a:r>
            <a:r>
              <a:rPr lang="en-US" altLang="zh-TW" sz="2400" b="0" i="0" dirty="0">
                <a:solidFill>
                  <a:srgbClr val="191919"/>
                </a:solidFill>
                <a:effectLst/>
                <a:latin typeface="微軟正黑體" panose="020B0604030504040204" pitchFamily="34" charset="-120"/>
                <a:ea typeface="微軟正黑體" panose="020B0604030504040204" pitchFamily="34" charset="-120"/>
              </a:rPr>
              <a:t>MySQL </a:t>
            </a:r>
            <a:r>
              <a:rPr lang="en-US" altLang="zh-TW" b="0" i="0" dirty="0">
                <a:solidFill>
                  <a:srgbClr val="191919"/>
                </a:solidFill>
                <a:effectLst/>
                <a:latin typeface="微軟正黑體" panose="020B0604030504040204" pitchFamily="34" charset="-120"/>
                <a:ea typeface="微軟正黑體" panose="020B0604030504040204" pitchFamily="34" charset="-120"/>
              </a:rPr>
              <a:t>(2/2)</a:t>
            </a:r>
            <a:endParaRPr lang="zh-TW" altLang="en-US" dirty="0"/>
          </a:p>
        </p:txBody>
      </p:sp>
    </p:spTree>
    <p:extLst>
      <p:ext uri="{BB962C8B-B14F-4D97-AF65-F5344CB8AC3E}">
        <p14:creationId xmlns:p14="http://schemas.microsoft.com/office/powerpoint/2010/main" val="702956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F14DC2D5-0E55-6655-A6B1-1F45479AC561}"/>
              </a:ext>
            </a:extLst>
          </p:cNvPr>
          <p:cNvSpPr txBox="1"/>
          <p:nvPr/>
        </p:nvSpPr>
        <p:spPr>
          <a:xfrm>
            <a:off x="0" y="803602"/>
            <a:ext cx="9144000" cy="6801862"/>
          </a:xfrm>
          <a:prstGeom prst="rect">
            <a:avLst/>
          </a:prstGeom>
          <a:noFill/>
        </p:spPr>
        <p:txBody>
          <a:bodyPr wrap="square" rtlCol="0">
            <a:spAutoFit/>
          </a:bodyPr>
          <a:lstStyle/>
          <a:p>
            <a:r>
              <a:rPr lang="zh-TW" altLang="en-US" sz="1400" b="1" dirty="0"/>
              <a:t>下載 </a:t>
            </a:r>
            <a:r>
              <a:rPr lang="en-US" altLang="zh-TW" sz="1400" b="1" dirty="0"/>
              <a:t>node-v12.22.7-x86.msi</a:t>
            </a:r>
          </a:p>
          <a:p>
            <a:endParaRPr lang="en-US" altLang="zh-TW" sz="1400" dirty="0"/>
          </a:p>
          <a:p>
            <a:r>
              <a:rPr lang="zh-TW" altLang="en-US" sz="1400" b="1" dirty="0"/>
              <a:t>下載</a:t>
            </a:r>
            <a:r>
              <a:rPr lang="en-US" altLang="zh-TW" sz="1400" b="1" dirty="0"/>
              <a:t>python-3.9.5-amd64.exe  windows installer(64bit)</a:t>
            </a:r>
            <a:r>
              <a:rPr lang="zh-TW" altLang="en-US" sz="1400" b="1" dirty="0"/>
              <a:t> </a:t>
            </a:r>
            <a:r>
              <a:rPr lang="en-US" altLang="zh-TW" sz="1400" dirty="0"/>
              <a:t>Port:</a:t>
            </a:r>
            <a:r>
              <a:rPr lang="en-US" altLang="zh-TW" sz="1400" dirty="0">
                <a:solidFill>
                  <a:srgbClr val="FF0000"/>
                </a:solidFill>
              </a:rPr>
              <a:t>6060</a:t>
            </a:r>
            <a:endParaRPr lang="en-US" altLang="zh-TW" sz="1400" dirty="0"/>
          </a:p>
          <a:p>
            <a:endParaRPr lang="en-US" altLang="zh-TW" sz="1400" dirty="0"/>
          </a:p>
          <a:p>
            <a:r>
              <a:rPr lang="zh-TW" altLang="en-US" sz="1400" b="1" dirty="0"/>
              <a:t>下載</a:t>
            </a:r>
            <a:r>
              <a:rPr lang="en-US" altLang="zh-TW" sz="1400" b="1" dirty="0"/>
              <a:t>VSCodeUserSetup-x64-1.73.1.exe (windows</a:t>
            </a:r>
            <a:r>
              <a:rPr lang="zh-TW" altLang="en-US" sz="1400" b="1" dirty="0"/>
              <a:t>版本</a:t>
            </a:r>
            <a:r>
              <a:rPr lang="en-US" altLang="zh-TW" sz="1400" b="1" dirty="0"/>
              <a:t>)</a:t>
            </a:r>
          </a:p>
          <a:p>
            <a:endParaRPr lang="en-US" altLang="zh-TW" sz="1400" dirty="0"/>
          </a:p>
          <a:p>
            <a:r>
              <a:rPr lang="zh-TW" altLang="en-US" sz="1400" b="1" dirty="0"/>
              <a:t>下載 </a:t>
            </a:r>
            <a:r>
              <a:rPr lang="en-US" altLang="zh-TW" sz="1400" b="1" dirty="0"/>
              <a:t>VC_redist.x86.exe (Visual Studio 2015, 2017, 2019, and 2022)</a:t>
            </a:r>
          </a:p>
          <a:p>
            <a:r>
              <a:rPr lang="en-US" altLang="zh-TW" sz="1400" dirty="0">
                <a:hlinkClick r:id="rId2"/>
              </a:rPr>
              <a:t>https://learn.microsoft.com/en-us/cpp/windows/latest-supported-vc-redist?view=msvc-170</a:t>
            </a:r>
            <a:endParaRPr lang="en-US" altLang="zh-TW" sz="1400" b="1" dirty="0">
              <a:solidFill>
                <a:srgbClr val="4D4D4D"/>
              </a:solidFill>
              <a:latin typeface="-apple-system"/>
            </a:endParaRPr>
          </a:p>
          <a:p>
            <a:r>
              <a:rPr lang="zh-TW" altLang="en-US" sz="1400" dirty="0"/>
              <a:t>註</a:t>
            </a:r>
            <a:r>
              <a:rPr lang="en-US" altLang="zh-TW" sz="1400" dirty="0"/>
              <a:t>:</a:t>
            </a:r>
            <a:r>
              <a:rPr lang="zh-TW" altLang="en-US" sz="1400" dirty="0"/>
              <a:t> </a:t>
            </a:r>
            <a:r>
              <a:rPr lang="zh-TW" altLang="en-US" sz="1400" dirty="0">
                <a:solidFill>
                  <a:srgbClr val="FF0000"/>
                </a:solidFill>
              </a:rPr>
              <a:t>必須重新啟動電腦</a:t>
            </a:r>
            <a:endParaRPr lang="en-US" altLang="zh-TW" sz="1400" dirty="0">
              <a:solidFill>
                <a:srgbClr val="FF0000"/>
              </a:solidFill>
            </a:endParaRPr>
          </a:p>
          <a:p>
            <a:endParaRPr lang="en-US" altLang="zh-TW" sz="1400" dirty="0"/>
          </a:p>
          <a:p>
            <a:r>
              <a:rPr lang="zh-TW" altLang="en-US" sz="1400" b="1" dirty="0"/>
              <a:t>下載</a:t>
            </a:r>
            <a:r>
              <a:rPr lang="en-US" altLang="zh-TW" sz="1400" b="1" dirty="0"/>
              <a:t>mysql-installer-community-5.7.40.0.msi (5.7.xx</a:t>
            </a:r>
            <a:r>
              <a:rPr lang="zh-TW" altLang="en-US" sz="1400" b="1" dirty="0"/>
              <a:t>版本</a:t>
            </a:r>
            <a:r>
              <a:rPr lang="en-US" altLang="zh-TW" sz="1400" b="1" dirty="0"/>
              <a:t>)</a:t>
            </a:r>
          </a:p>
          <a:p>
            <a:r>
              <a:rPr lang="en-US" altLang="zh-TW" sz="1400" dirty="0"/>
              <a:t>Port:</a:t>
            </a:r>
            <a:r>
              <a:rPr lang="en-US" altLang="zh-TW" sz="1400" dirty="0">
                <a:solidFill>
                  <a:srgbClr val="FF0000"/>
                </a:solidFill>
              </a:rPr>
              <a:t>3306</a:t>
            </a:r>
          </a:p>
          <a:p>
            <a:r>
              <a:rPr lang="zh-TW" altLang="en-US" sz="1400" dirty="0"/>
              <a:t>輸入</a:t>
            </a:r>
            <a:r>
              <a:rPr lang="en-US" altLang="zh-TW" sz="1400" dirty="0"/>
              <a:t>root</a:t>
            </a:r>
            <a:r>
              <a:rPr lang="zh-TW" altLang="en-US" sz="1400" dirty="0"/>
              <a:t>密碼</a:t>
            </a:r>
            <a:r>
              <a:rPr lang="en-US" altLang="zh-TW" sz="1400" dirty="0"/>
              <a:t>, and add user(username: </a:t>
            </a:r>
            <a:r>
              <a:rPr lang="en-US" altLang="zh-TW" sz="1400" dirty="0" err="1"/>
              <a:t>chenjuichi</a:t>
            </a:r>
            <a:r>
              <a:rPr lang="en-US" altLang="zh-TW" sz="1400" dirty="0"/>
              <a:t>, password: jchen8241)</a:t>
            </a:r>
          </a:p>
          <a:p>
            <a:endParaRPr lang="en-US" altLang="zh-TW" sz="1400" dirty="0"/>
          </a:p>
          <a:p>
            <a:r>
              <a:rPr lang="zh-TW" altLang="en-US" sz="1400" b="1" dirty="0"/>
              <a:t>下載</a:t>
            </a:r>
            <a:r>
              <a:rPr lang="en-US" altLang="zh-TW" sz="1400" b="1" dirty="0"/>
              <a:t>httpd-2.4.54-o111s-x64-vs16.zip (Apache24)</a:t>
            </a:r>
            <a:r>
              <a:rPr lang="zh-TW" altLang="en-US" sz="1400" b="1" dirty="0"/>
              <a:t> </a:t>
            </a:r>
            <a:r>
              <a:rPr lang="en-US" altLang="zh-TW" sz="1400" dirty="0"/>
              <a:t>Port:</a:t>
            </a:r>
            <a:r>
              <a:rPr lang="en-US" altLang="zh-TW" sz="1400" dirty="0">
                <a:solidFill>
                  <a:srgbClr val="FF0000"/>
                </a:solidFill>
              </a:rPr>
              <a:t>8060</a:t>
            </a:r>
            <a:endParaRPr lang="en-US" altLang="zh-TW" sz="1400" dirty="0"/>
          </a:p>
          <a:p>
            <a:endParaRPr lang="en-US" altLang="zh-TW" sz="1400" dirty="0"/>
          </a:p>
          <a:p>
            <a:r>
              <a:rPr lang="zh-TW" altLang="en-US" sz="1400" b="1" dirty="0"/>
              <a:t>下載</a:t>
            </a:r>
            <a:r>
              <a:rPr lang="en-US" altLang="zh-TW" sz="1400" b="1" dirty="0"/>
              <a:t>mosquitto-2.0.15-install-windows-x64.exe</a:t>
            </a:r>
            <a:r>
              <a:rPr lang="zh-TW" altLang="en-US" sz="1400" b="1" dirty="0"/>
              <a:t> </a:t>
            </a:r>
            <a:r>
              <a:rPr lang="en-US" altLang="zh-TW" sz="1400" dirty="0"/>
              <a:t>Port:</a:t>
            </a:r>
            <a:r>
              <a:rPr lang="en-US" altLang="zh-TW" sz="1400" dirty="0">
                <a:solidFill>
                  <a:srgbClr val="FF0000"/>
                </a:solidFill>
              </a:rPr>
              <a:t>1883</a:t>
            </a:r>
          </a:p>
          <a:p>
            <a:endParaRPr lang="en-US" altLang="zh-TW" sz="1400" dirty="0">
              <a:solidFill>
                <a:srgbClr val="FF0000"/>
              </a:solidFill>
            </a:endParaRPr>
          </a:p>
          <a:p>
            <a:r>
              <a:rPr lang="en-US" altLang="zh-TW" sz="1400" b="1" i="0" dirty="0">
                <a:solidFill>
                  <a:srgbClr val="24292F"/>
                </a:solidFill>
                <a:effectLst/>
                <a:latin typeface="ui-monospace"/>
              </a:rPr>
              <a:t>pip install waitress</a:t>
            </a:r>
          </a:p>
          <a:p>
            <a:r>
              <a:rPr lang="zh-TW" altLang="en-US" sz="1400" b="1" dirty="0"/>
              <a:t>參考</a:t>
            </a:r>
            <a:r>
              <a:rPr lang="en-US" altLang="zh-TW" sz="1400" b="1" dirty="0"/>
              <a:t>:</a:t>
            </a:r>
            <a:r>
              <a:rPr lang="zh-TW" altLang="en-US" sz="1400" b="1" dirty="0"/>
              <a:t> </a:t>
            </a:r>
            <a:r>
              <a:rPr lang="en-US" altLang="zh-TW" sz="1400" b="1" i="0" dirty="0">
                <a:solidFill>
                  <a:srgbClr val="24292F"/>
                </a:solidFill>
                <a:effectLst/>
                <a:latin typeface="ui-monospace"/>
                <a:hlinkClick r:id="rId3"/>
              </a:rPr>
              <a:t>https://medium.com/brillio-data-science/exposing-your-data-science-project-to-the-world-flask-with-a-waitress-8592f0356b27</a:t>
            </a:r>
            <a:endParaRPr lang="en-US" altLang="zh-TW" sz="1400" b="1" dirty="0">
              <a:solidFill>
                <a:srgbClr val="24292F"/>
              </a:solidFill>
              <a:latin typeface="ui-monospace"/>
            </a:endParaRPr>
          </a:p>
          <a:p>
            <a:endParaRPr lang="en-US" altLang="zh-TW" sz="1400" dirty="0">
              <a:solidFill>
                <a:srgbClr val="FF0000"/>
              </a:solidFill>
            </a:endParaRPr>
          </a:p>
          <a:p>
            <a:r>
              <a:rPr lang="zh-TW" altLang="en-US" sz="1400" b="1" dirty="0"/>
              <a:t>下載</a:t>
            </a:r>
            <a:r>
              <a:rPr lang="en-US" altLang="zh-TW" sz="1400" b="1" dirty="0"/>
              <a:t>nssm-2.24.zip (windows service)</a:t>
            </a:r>
          </a:p>
          <a:p>
            <a:r>
              <a:rPr lang="zh-TW" altLang="en-US" sz="1400" b="1" dirty="0"/>
              <a:t>參考</a:t>
            </a:r>
            <a:r>
              <a:rPr lang="en-US" altLang="zh-TW" sz="1400" b="1" dirty="0"/>
              <a:t>:</a:t>
            </a:r>
            <a:r>
              <a:rPr lang="zh-TW" altLang="en-US" sz="1400" b="1" dirty="0"/>
              <a:t> </a:t>
            </a:r>
            <a:r>
              <a:rPr lang="en-US" altLang="zh-TW" sz="1400" b="1" dirty="0"/>
              <a:t>1. download: </a:t>
            </a:r>
            <a:r>
              <a:rPr lang="en-US" altLang="zh-TW" sz="1400" b="1" dirty="0">
                <a:hlinkClick r:id="rId4"/>
              </a:rPr>
              <a:t>https://nssm.cc/download</a:t>
            </a:r>
            <a:r>
              <a:rPr lang="en-US" altLang="zh-TW" sz="1400" b="1" dirty="0"/>
              <a:t>  </a:t>
            </a:r>
          </a:p>
          <a:p>
            <a:r>
              <a:rPr lang="en-US" altLang="zh-TW" sz="1400" b="1" dirty="0"/>
              <a:t>          2. </a:t>
            </a:r>
            <a:r>
              <a:rPr lang="en-US" altLang="zh-TW" sz="1400" b="1" dirty="0">
                <a:hlinkClick r:id="rId5"/>
              </a:rPr>
              <a:t>https://blog.miniasp.com/post/2021/09/15/Useful-tools-the-Non-Sucking-Service-Manager</a:t>
            </a:r>
            <a:endParaRPr lang="en-US" altLang="zh-TW" sz="1400" b="1" dirty="0"/>
          </a:p>
          <a:p>
            <a:endParaRPr lang="en-US" altLang="zh-TW" sz="1600" b="1" dirty="0"/>
          </a:p>
          <a:p>
            <a:endParaRPr lang="en-US" altLang="zh-TW" sz="1600" b="1"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2689434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CE2E67CA-BE40-861F-C820-DDE2B828E285}"/>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61</a:t>
            </a:fld>
            <a:endParaRPr lang="zh-TW" altLang="en-US">
              <a:solidFill>
                <a:prstClr val="white"/>
              </a:solidFill>
            </a:endParaRPr>
          </a:p>
        </p:txBody>
      </p:sp>
      <p:sp>
        <p:nvSpPr>
          <p:cNvPr id="7" name="文字方塊 6">
            <a:extLst>
              <a:ext uri="{FF2B5EF4-FFF2-40B4-BE49-F238E27FC236}">
                <a16:creationId xmlns:a16="http://schemas.microsoft.com/office/drawing/2014/main" id="{BBBF37BB-F08C-2596-9925-3BE81E0B656F}"/>
              </a:ext>
            </a:extLst>
          </p:cNvPr>
          <p:cNvSpPr txBox="1"/>
          <p:nvPr/>
        </p:nvSpPr>
        <p:spPr>
          <a:xfrm>
            <a:off x="170648" y="1412776"/>
            <a:ext cx="8784976" cy="3416320"/>
          </a:xfrm>
          <a:prstGeom prst="rect">
            <a:avLst/>
          </a:prstGeom>
          <a:noFill/>
        </p:spPr>
        <p:txBody>
          <a:bodyPr wrap="square">
            <a:spAutoFit/>
          </a:bodyPr>
          <a:lstStyle/>
          <a:p>
            <a:r>
              <a:rPr lang="en-US" altLang="zh-TW" dirty="0"/>
              <a:t>Tools for Native Modules</a:t>
            </a:r>
          </a:p>
          <a:p>
            <a:r>
              <a:rPr lang="en-US" altLang="zh-TW" dirty="0"/>
              <a:t>Optionally install the tools necessary to compile native modules.</a:t>
            </a:r>
          </a:p>
          <a:p>
            <a:endParaRPr lang="en-US" altLang="zh-TW" dirty="0"/>
          </a:p>
          <a:p>
            <a:r>
              <a:rPr lang="en-US" altLang="zh-TW" dirty="0"/>
              <a:t>Some </a:t>
            </a:r>
            <a:r>
              <a:rPr lang="en-US" altLang="zh-TW" dirty="0" err="1"/>
              <a:t>npm</a:t>
            </a:r>
            <a:r>
              <a:rPr lang="en-US" altLang="zh-TW" dirty="0"/>
              <a:t> modules need to compiled from C/C++ when installing. If you want to be able to install such modules, some tools(Python 2 and Visual Studio Build Tools) need to be installed.</a:t>
            </a:r>
          </a:p>
          <a:p>
            <a:endParaRPr lang="en-US" altLang="zh-TW" dirty="0"/>
          </a:p>
          <a:p>
            <a:r>
              <a:rPr lang="en-US" altLang="zh-TW" dirty="0"/>
              <a:t>Automatically install the necessary tools. Note that this will also install Chocolatey. The script will pop-up in a new window after the installation </a:t>
            </a:r>
            <a:r>
              <a:rPr lang="en-US" altLang="zh-TW" dirty="0" err="1"/>
              <a:t>copletes</a:t>
            </a:r>
            <a:r>
              <a:rPr lang="en-US" altLang="zh-TW" dirty="0"/>
              <a:t>.</a:t>
            </a:r>
          </a:p>
          <a:p>
            <a:endParaRPr lang="en-US" altLang="zh-TW" dirty="0"/>
          </a:p>
          <a:p>
            <a:r>
              <a:rPr lang="en-US" altLang="zh-TW" dirty="0"/>
              <a:t>Alternatively, follow the instructions at  https://github.com/nodejs/node-gyp#on-windows to install the dependencies yourself.</a:t>
            </a:r>
          </a:p>
          <a:p>
            <a:endParaRPr lang="en-US" altLang="zh-TW" dirty="0"/>
          </a:p>
        </p:txBody>
      </p:sp>
    </p:spTree>
    <p:extLst>
      <p:ext uri="{BB962C8B-B14F-4D97-AF65-F5344CB8AC3E}">
        <p14:creationId xmlns:p14="http://schemas.microsoft.com/office/powerpoint/2010/main" val="1556848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CE2E67CA-BE40-861F-C820-DDE2B828E285}"/>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62</a:t>
            </a:fld>
            <a:endParaRPr lang="zh-TW" altLang="en-US">
              <a:solidFill>
                <a:prstClr val="white"/>
              </a:solidFill>
            </a:endParaRPr>
          </a:p>
        </p:txBody>
      </p:sp>
      <p:sp>
        <p:nvSpPr>
          <p:cNvPr id="7" name="文字方塊 6">
            <a:extLst>
              <a:ext uri="{FF2B5EF4-FFF2-40B4-BE49-F238E27FC236}">
                <a16:creationId xmlns:a16="http://schemas.microsoft.com/office/drawing/2014/main" id="{BBBF37BB-F08C-2596-9925-3BE81E0B656F}"/>
              </a:ext>
            </a:extLst>
          </p:cNvPr>
          <p:cNvSpPr txBox="1"/>
          <p:nvPr/>
        </p:nvSpPr>
        <p:spPr>
          <a:xfrm>
            <a:off x="179512" y="1052736"/>
            <a:ext cx="8784976" cy="5078313"/>
          </a:xfrm>
          <a:prstGeom prst="rect">
            <a:avLst/>
          </a:prstGeom>
          <a:noFill/>
        </p:spPr>
        <p:txBody>
          <a:bodyPr wrap="square">
            <a:spAutoFit/>
          </a:bodyPr>
          <a:lstStyle/>
          <a:p>
            <a:r>
              <a:rPr lang="en-US" altLang="zh-TW" dirty="0"/>
              <a:t>Tools for Native Modules</a:t>
            </a:r>
          </a:p>
          <a:p>
            <a:r>
              <a:rPr lang="en-US" altLang="zh-TW" dirty="0"/>
              <a:t>Optionally install the tools necessary to compile native modules.</a:t>
            </a:r>
          </a:p>
          <a:p>
            <a:endParaRPr lang="en-US" altLang="zh-TW" dirty="0"/>
          </a:p>
          <a:p>
            <a:endParaRPr lang="en-US" altLang="zh-TW" dirty="0"/>
          </a:p>
          <a:p>
            <a:r>
              <a:rPr lang="zh-TW" altLang="en-US" dirty="0"/>
              <a:t>這是在告訴會給你自動安裝</a:t>
            </a:r>
            <a:r>
              <a:rPr lang="en-US" altLang="zh-TW" dirty="0"/>
              <a:t>2</a:t>
            </a:r>
            <a:r>
              <a:rPr lang="zh-TW" altLang="en-US" dirty="0"/>
              <a:t>個工具：</a:t>
            </a:r>
          </a:p>
          <a:p>
            <a:endParaRPr lang="zh-TW" altLang="en-US" dirty="0"/>
          </a:p>
          <a:p>
            <a:r>
              <a:rPr lang="zh-TW" altLang="en-US" dirty="0">
                <a:solidFill>
                  <a:srgbClr val="FF0000"/>
                </a:solidFill>
              </a:rPr>
              <a:t>構建工具</a:t>
            </a:r>
            <a:r>
              <a:rPr lang="en-US" altLang="zh-TW" dirty="0"/>
              <a:t>(Python 2</a:t>
            </a:r>
            <a:r>
              <a:rPr lang="zh-TW" altLang="en-US" dirty="0"/>
              <a:t>和</a:t>
            </a:r>
            <a:r>
              <a:rPr lang="en-US" altLang="zh-TW" dirty="0"/>
              <a:t>Visual Studio</a:t>
            </a:r>
            <a:r>
              <a:rPr lang="zh-TW" altLang="en-US" dirty="0"/>
              <a:t>構建工具</a:t>
            </a:r>
            <a:r>
              <a:rPr lang="en-US" altLang="zh-TW" dirty="0"/>
              <a:t>)</a:t>
            </a:r>
          </a:p>
          <a:p>
            <a:r>
              <a:rPr lang="en-US" altLang="zh-TW" dirty="0">
                <a:solidFill>
                  <a:srgbClr val="FF0000"/>
                </a:solidFill>
              </a:rPr>
              <a:t>Chocolatey</a:t>
            </a:r>
          </a:p>
          <a:p>
            <a:r>
              <a:rPr lang="zh-TW" altLang="en-US" dirty="0"/>
              <a:t>構建工具是因為一些</a:t>
            </a:r>
            <a:r>
              <a:rPr lang="en-US" altLang="zh-TW" dirty="0" err="1"/>
              <a:t>npm</a:t>
            </a:r>
            <a:r>
              <a:rPr lang="zh-TW" altLang="en-US" dirty="0"/>
              <a:t>模塊需要使用</a:t>
            </a:r>
            <a:r>
              <a:rPr lang="en-US" altLang="zh-TW" dirty="0"/>
              <a:t>C/C++</a:t>
            </a:r>
            <a:r>
              <a:rPr lang="zh-TW" altLang="en-US" dirty="0"/>
              <a:t>編譯，如果想要編譯這些模塊，則需要安裝這個工具。如果不安裝這個構建工具，在之後使用 </a:t>
            </a:r>
            <a:r>
              <a:rPr lang="en-US" altLang="zh-TW" dirty="0" err="1"/>
              <a:t>npm</a:t>
            </a:r>
            <a:r>
              <a:rPr lang="en-US" altLang="zh-TW" dirty="0"/>
              <a:t> </a:t>
            </a:r>
            <a:r>
              <a:rPr lang="zh-TW" altLang="en-US" dirty="0"/>
              <a:t>安裝模塊的時候，會報錯：</a:t>
            </a:r>
          </a:p>
          <a:p>
            <a:endParaRPr lang="zh-TW" altLang="en-US" dirty="0"/>
          </a:p>
          <a:p>
            <a:r>
              <a:rPr lang="en-US" altLang="zh-TW" dirty="0"/>
              <a:t>gyp ERR! find Python</a:t>
            </a:r>
          </a:p>
          <a:p>
            <a:r>
              <a:rPr lang="zh-TW" altLang="en-US" dirty="0"/>
              <a:t>如果見到這個錯誤，知道是因為沒有安裝 構建工具。</a:t>
            </a:r>
          </a:p>
          <a:p>
            <a:r>
              <a:rPr lang="zh-TW" altLang="en-US" dirty="0"/>
              <a:t>構建工具和 </a:t>
            </a:r>
            <a:r>
              <a:rPr lang="en-US" altLang="zh-TW" dirty="0"/>
              <a:t>Chocolatey </a:t>
            </a:r>
            <a:r>
              <a:rPr lang="zh-TW" altLang="en-US" dirty="0"/>
              <a:t>都是必裝的，如果現在沒有安裝，可以之後再手動安裝，提示里已經給出了相關解釋：</a:t>
            </a:r>
            <a:r>
              <a:rPr lang="en-US" altLang="zh-TW" dirty="0"/>
              <a:t>https://github.com/nodejs/node-gyp#on-windows</a:t>
            </a:r>
          </a:p>
          <a:p>
            <a:r>
              <a:rPr lang="zh-TW" altLang="en-US" dirty="0"/>
              <a:t>該提示還告訴你 </a:t>
            </a:r>
            <a:r>
              <a:rPr lang="en-US" altLang="zh-TW" dirty="0"/>
              <a:t>Chocolatey </a:t>
            </a:r>
            <a:r>
              <a:rPr lang="zh-TW" altLang="en-US" dirty="0"/>
              <a:t>會在後面彈出一個 </a:t>
            </a:r>
            <a:r>
              <a:rPr lang="en-US" altLang="zh-TW" dirty="0" err="1"/>
              <a:t>cmd</a:t>
            </a:r>
            <a:r>
              <a:rPr lang="en-US" altLang="zh-TW" dirty="0"/>
              <a:t> </a:t>
            </a:r>
            <a:r>
              <a:rPr lang="zh-TW" altLang="en-US" dirty="0"/>
              <a:t>來安裝。</a:t>
            </a:r>
          </a:p>
          <a:p>
            <a:endParaRPr lang="zh-TW" altLang="en-US" dirty="0"/>
          </a:p>
          <a:p>
            <a:r>
              <a:rPr lang="zh-TW" altLang="en-US" dirty="0"/>
              <a:t>為了避免以後麻煩，這裡強烈建議選擇“</a:t>
            </a:r>
            <a:r>
              <a:rPr lang="en-US" altLang="zh-TW" dirty="0"/>
              <a:t>Automatically install ...” </a:t>
            </a:r>
            <a:r>
              <a:rPr lang="zh-TW" altLang="en-US" dirty="0"/>
              <a:t>，然後 </a:t>
            </a:r>
            <a:r>
              <a:rPr lang="en-US" altLang="zh-TW" dirty="0"/>
              <a:t>Next...</a:t>
            </a:r>
            <a:endParaRPr lang="zh-TW" altLang="en-US" dirty="0"/>
          </a:p>
        </p:txBody>
      </p:sp>
    </p:spTree>
    <p:extLst>
      <p:ext uri="{BB962C8B-B14F-4D97-AF65-F5344CB8AC3E}">
        <p14:creationId xmlns:p14="http://schemas.microsoft.com/office/powerpoint/2010/main" val="13625881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AF40A93-C449-7861-271F-CAF16A32AE0A}"/>
              </a:ext>
            </a:extLst>
          </p:cNvPr>
          <p:cNvSpPr txBox="1"/>
          <p:nvPr/>
        </p:nvSpPr>
        <p:spPr>
          <a:xfrm>
            <a:off x="395536" y="1700808"/>
            <a:ext cx="7776864" cy="4801314"/>
          </a:xfrm>
          <a:prstGeom prst="rect">
            <a:avLst/>
          </a:prstGeom>
          <a:noFill/>
        </p:spPr>
        <p:txBody>
          <a:bodyPr wrap="square">
            <a:spAutoFit/>
          </a:bodyPr>
          <a:lstStyle/>
          <a:p>
            <a:r>
              <a:rPr lang="en-US" altLang="zh-TW" dirty="0"/>
              <a:t>python -m pip install pip==22.2.1</a:t>
            </a:r>
          </a:p>
          <a:p>
            <a:endParaRPr lang="en-US" altLang="zh-TW" dirty="0"/>
          </a:p>
          <a:p>
            <a:r>
              <a:rPr lang="en-US" altLang="zh-TW" dirty="0"/>
              <a:t>Pip </a:t>
            </a:r>
            <a:r>
              <a:rPr lang="en-US" altLang="zh-TW" dirty="0" err="1"/>
              <a:t>unstall</a:t>
            </a:r>
            <a:r>
              <a:rPr lang="en-US" altLang="zh-TW" dirty="0"/>
              <a:t> </a:t>
            </a:r>
            <a:r>
              <a:rPr lang="en-US" altLang="zh-TW" dirty="0" err="1"/>
              <a:t>pytz</a:t>
            </a:r>
            <a:r>
              <a:rPr lang="en-US" altLang="zh-TW" dirty="0"/>
              <a:t>-deprecation-shim  (0.1.0.post0)</a:t>
            </a:r>
          </a:p>
          <a:p>
            <a:r>
              <a:rPr lang="en-US" altLang="zh-TW" dirty="0"/>
              <a:t>Pip </a:t>
            </a:r>
            <a:r>
              <a:rPr lang="en-US" altLang="zh-TW" dirty="0" err="1"/>
              <a:t>unstall</a:t>
            </a:r>
            <a:r>
              <a:rPr lang="en-US" altLang="zh-TW" dirty="0"/>
              <a:t> </a:t>
            </a:r>
            <a:r>
              <a:rPr lang="en-US" altLang="zh-TW" dirty="0" err="1"/>
              <a:t>tzlocal</a:t>
            </a:r>
            <a:r>
              <a:rPr lang="en-US" altLang="zh-TW" dirty="0"/>
              <a:t> (4.2)</a:t>
            </a:r>
          </a:p>
          <a:p>
            <a:endParaRPr lang="en-US" altLang="zh-TW" dirty="0"/>
          </a:p>
          <a:p>
            <a:r>
              <a:rPr lang="en-US" altLang="zh-TW" dirty="0"/>
              <a:t>//===</a:t>
            </a:r>
          </a:p>
          <a:p>
            <a:endParaRPr lang="en-US" altLang="zh-TW" dirty="0"/>
          </a:p>
          <a:p>
            <a:r>
              <a:rPr lang="en-US" altLang="zh-TW" b="0" i="0" dirty="0">
                <a:solidFill>
                  <a:srgbClr val="232629"/>
                </a:solidFill>
                <a:effectLst/>
                <a:latin typeface="-apple-system"/>
              </a:rPr>
              <a:t>File &gt; Preferences &gt; Settings and look at the "User settings"-tab. Look if "</a:t>
            </a:r>
            <a:r>
              <a:rPr lang="en-US" altLang="zh-TW" b="0" i="0" dirty="0" err="1">
                <a:solidFill>
                  <a:srgbClr val="232629"/>
                </a:solidFill>
                <a:effectLst/>
                <a:latin typeface="-apple-system"/>
              </a:rPr>
              <a:t>editor.formatOnSave</a:t>
            </a:r>
            <a:r>
              <a:rPr lang="en-US" altLang="zh-TW" b="0" i="0" dirty="0">
                <a:solidFill>
                  <a:srgbClr val="232629"/>
                </a:solidFill>
                <a:effectLst/>
                <a:latin typeface="-apple-system"/>
              </a:rPr>
              <a:t>" is set to </a:t>
            </a:r>
            <a:r>
              <a:rPr lang="en-US" altLang="zh-TW" b="0" i="0" dirty="0">
                <a:solidFill>
                  <a:srgbClr val="FF0000"/>
                </a:solidFill>
                <a:effectLst/>
                <a:latin typeface="-apple-system"/>
              </a:rPr>
              <a:t>'true</a:t>
            </a:r>
            <a:r>
              <a:rPr lang="en-US" altLang="zh-TW" b="0" i="0" dirty="0">
                <a:solidFill>
                  <a:srgbClr val="232629"/>
                </a:solidFill>
                <a:effectLst/>
                <a:latin typeface="-apple-system"/>
              </a:rPr>
              <a:t>’</a:t>
            </a:r>
          </a:p>
          <a:p>
            <a:endParaRPr lang="en-US" altLang="zh-TW" dirty="0">
              <a:solidFill>
                <a:srgbClr val="232629"/>
              </a:solidFill>
              <a:latin typeface="-apple-system"/>
            </a:endParaRPr>
          </a:p>
          <a:p>
            <a:r>
              <a:rPr lang="en-US" altLang="zh-TW" b="0" i="0" dirty="0" err="1">
                <a:solidFill>
                  <a:srgbClr val="232629"/>
                </a:solidFill>
                <a:effectLst/>
                <a:latin typeface="-apple-system"/>
              </a:rPr>
              <a:t>files.autoSave</a:t>
            </a:r>
            <a:r>
              <a:rPr lang="en-US" altLang="zh-TW" b="0" i="0" dirty="0">
                <a:solidFill>
                  <a:srgbClr val="232629"/>
                </a:solidFill>
                <a:effectLst/>
                <a:latin typeface="-apple-system"/>
              </a:rPr>
              <a:t>: Can have the values:</a:t>
            </a:r>
          </a:p>
          <a:p>
            <a:r>
              <a:rPr lang="en-US" altLang="zh-TW" b="0" i="0" dirty="0">
                <a:solidFill>
                  <a:srgbClr val="232629"/>
                </a:solidFill>
                <a:effectLst/>
                <a:latin typeface="-apple-system"/>
              </a:rPr>
              <a:t>off - to disable auto save.</a:t>
            </a:r>
          </a:p>
          <a:p>
            <a:r>
              <a:rPr lang="en-US" altLang="zh-TW" b="0" i="0" dirty="0" err="1">
                <a:solidFill>
                  <a:srgbClr val="232629"/>
                </a:solidFill>
                <a:effectLst/>
                <a:latin typeface="-apple-system"/>
              </a:rPr>
              <a:t>afterDelay</a:t>
            </a:r>
            <a:r>
              <a:rPr lang="en-US" altLang="zh-TW" b="0" i="0" dirty="0">
                <a:solidFill>
                  <a:srgbClr val="232629"/>
                </a:solidFill>
                <a:effectLst/>
                <a:latin typeface="-apple-system"/>
              </a:rPr>
              <a:t> - to save files after a configured delay (default 1000 </a:t>
            </a:r>
            <a:r>
              <a:rPr lang="en-US" altLang="zh-TW" b="0" i="0" dirty="0" err="1">
                <a:solidFill>
                  <a:srgbClr val="232629"/>
                </a:solidFill>
                <a:effectLst/>
                <a:latin typeface="-apple-system"/>
              </a:rPr>
              <a:t>ms</a:t>
            </a:r>
            <a:r>
              <a:rPr lang="en-US" altLang="zh-TW" b="0" i="0" dirty="0">
                <a:solidFill>
                  <a:srgbClr val="232629"/>
                </a:solidFill>
                <a:effectLst/>
                <a:latin typeface="-apple-system"/>
              </a:rPr>
              <a:t>).</a:t>
            </a:r>
          </a:p>
          <a:p>
            <a:r>
              <a:rPr lang="en-US" altLang="zh-TW" b="0" i="0" dirty="0" err="1">
                <a:solidFill>
                  <a:srgbClr val="FF0000"/>
                </a:solidFill>
                <a:effectLst/>
                <a:latin typeface="-apple-system"/>
              </a:rPr>
              <a:t>onFocusChange</a:t>
            </a:r>
            <a:r>
              <a:rPr lang="en-US" altLang="zh-TW" b="0" i="0" dirty="0">
                <a:solidFill>
                  <a:srgbClr val="232629"/>
                </a:solidFill>
                <a:effectLst/>
                <a:latin typeface="-apple-system"/>
              </a:rPr>
              <a:t> -</a:t>
            </a:r>
          </a:p>
          <a:p>
            <a:endParaRPr lang="en-US" altLang="zh-TW" dirty="0">
              <a:solidFill>
                <a:srgbClr val="232629"/>
              </a:solidFill>
              <a:latin typeface="-apple-system"/>
            </a:endParaRPr>
          </a:p>
          <a:p>
            <a:r>
              <a:rPr lang="en-US" altLang="zh-TW" dirty="0"/>
              <a:t>//===</a:t>
            </a:r>
          </a:p>
          <a:p>
            <a:endParaRPr lang="zh-TW" altLang="en-US" dirty="0"/>
          </a:p>
        </p:txBody>
      </p:sp>
    </p:spTree>
    <p:extLst>
      <p:ext uri="{BB962C8B-B14F-4D97-AF65-F5344CB8AC3E}">
        <p14:creationId xmlns:p14="http://schemas.microsoft.com/office/powerpoint/2010/main" val="6182331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6A312F85-D094-295B-68D0-AF90A6C1AEF0}"/>
              </a:ext>
            </a:extLst>
          </p:cNvPr>
          <p:cNvSpPr txBox="1"/>
          <p:nvPr/>
        </p:nvSpPr>
        <p:spPr>
          <a:xfrm>
            <a:off x="323528" y="2060848"/>
            <a:ext cx="8208912" cy="3416320"/>
          </a:xfrm>
          <a:prstGeom prst="rect">
            <a:avLst/>
          </a:prstGeom>
          <a:noFill/>
        </p:spPr>
        <p:txBody>
          <a:bodyPr wrap="square">
            <a:spAutoFit/>
          </a:bodyPr>
          <a:lstStyle/>
          <a:p>
            <a:r>
              <a:rPr lang="en-US" altLang="zh-TW" dirty="0">
                <a:highlight>
                  <a:srgbClr val="FFFF00"/>
                </a:highlight>
              </a:rPr>
              <a:t>netstat -</a:t>
            </a:r>
            <a:r>
              <a:rPr lang="en-US" altLang="zh-TW" dirty="0" err="1">
                <a:highlight>
                  <a:srgbClr val="FFFF00"/>
                </a:highlight>
              </a:rPr>
              <a:t>na</a:t>
            </a:r>
            <a:r>
              <a:rPr lang="en-US" altLang="zh-TW" dirty="0">
                <a:highlight>
                  <a:srgbClr val="FFFF00"/>
                </a:highlight>
              </a:rPr>
              <a:t> | find “1883“</a:t>
            </a:r>
          </a:p>
          <a:p>
            <a:endParaRPr lang="en-US" altLang="zh-TW" dirty="0">
              <a:highlight>
                <a:srgbClr val="FFFF00"/>
              </a:highlight>
            </a:endParaRPr>
          </a:p>
          <a:p>
            <a:endParaRPr lang="en-US" altLang="zh-TW" dirty="0">
              <a:highlight>
                <a:srgbClr val="FFFF00"/>
              </a:highlight>
            </a:endParaRPr>
          </a:p>
          <a:p>
            <a:r>
              <a:rPr lang="en-US" altLang="zh-TW" dirty="0"/>
              <a:t>1.</a:t>
            </a:r>
            <a:r>
              <a:rPr lang="zh-TW" altLang="en-US" dirty="0"/>
              <a:t>用</a:t>
            </a:r>
            <a:r>
              <a:rPr lang="en-US" altLang="zh-TW" dirty="0">
                <a:highlight>
                  <a:srgbClr val="FFFF00"/>
                </a:highlight>
              </a:rPr>
              <a:t>netstat -</a:t>
            </a:r>
            <a:r>
              <a:rPr lang="en-US" altLang="zh-TW" dirty="0" err="1">
                <a:highlight>
                  <a:srgbClr val="FFFF00"/>
                </a:highlight>
              </a:rPr>
              <a:t>aon</a:t>
            </a:r>
            <a:r>
              <a:rPr lang="en-US" altLang="zh-TW" dirty="0">
                <a:highlight>
                  <a:srgbClr val="FFFF00"/>
                </a:highlight>
              </a:rPr>
              <a:t> | more </a:t>
            </a:r>
            <a:r>
              <a:rPr lang="zh-TW" altLang="en-US" dirty="0"/>
              <a:t>檢查那一個</a:t>
            </a:r>
            <a:r>
              <a:rPr lang="en-US" altLang="zh-TW" dirty="0"/>
              <a:t>process</a:t>
            </a:r>
            <a:r>
              <a:rPr lang="zh-TW" altLang="en-US" dirty="0"/>
              <a:t>佔了該</a:t>
            </a:r>
            <a:r>
              <a:rPr lang="en-US" altLang="zh-TW" dirty="0"/>
              <a:t>IP</a:t>
            </a:r>
            <a:r>
              <a:rPr lang="zh-TW" altLang="en-US" dirty="0"/>
              <a:t>的</a:t>
            </a:r>
            <a:r>
              <a:rPr lang="en-US" altLang="zh-TW" dirty="0"/>
              <a:t>PORT, </a:t>
            </a:r>
            <a:r>
              <a:rPr lang="zh-TW" altLang="en-US" dirty="0"/>
              <a:t>例如</a:t>
            </a:r>
            <a:r>
              <a:rPr lang="en-US" altLang="zh-TW" dirty="0"/>
              <a:t>127.0.0.1:8000</a:t>
            </a:r>
          </a:p>
          <a:p>
            <a:r>
              <a:rPr lang="en-US" altLang="zh-TW" dirty="0"/>
              <a:t>2.</a:t>
            </a:r>
            <a:r>
              <a:rPr lang="zh-TW" altLang="en-US" dirty="0"/>
              <a:t>再用</a:t>
            </a:r>
            <a:r>
              <a:rPr lang="en-US" altLang="zh-TW" dirty="0" err="1">
                <a:highlight>
                  <a:srgbClr val="FFFF00"/>
                </a:highlight>
              </a:rPr>
              <a:t>Taskkill</a:t>
            </a:r>
            <a:r>
              <a:rPr lang="en-US" altLang="zh-TW" dirty="0">
                <a:highlight>
                  <a:srgbClr val="FFFF00"/>
                </a:highlight>
              </a:rPr>
              <a:t> /PID [</a:t>
            </a:r>
            <a:r>
              <a:rPr lang="en-US" altLang="zh-TW" dirty="0" err="1">
                <a:highlight>
                  <a:srgbClr val="FFFF00"/>
                </a:highlight>
              </a:rPr>
              <a:t>pid</a:t>
            </a:r>
            <a:r>
              <a:rPr lang="en-US" altLang="zh-TW" dirty="0">
                <a:highlight>
                  <a:srgbClr val="FFFF00"/>
                </a:highlight>
              </a:rPr>
              <a:t>] /F </a:t>
            </a:r>
            <a:r>
              <a:rPr lang="zh-TW" altLang="en-US" dirty="0"/>
              <a:t>殺掉它。</a:t>
            </a:r>
            <a:endParaRPr lang="en-US" altLang="zh-TW" dirty="0"/>
          </a:p>
          <a:p>
            <a:endParaRPr lang="en-US" altLang="zh-TW" dirty="0">
              <a:highlight>
                <a:srgbClr val="FFFF00"/>
              </a:highlight>
            </a:endParaRPr>
          </a:p>
          <a:p>
            <a:endParaRPr lang="en-US" altLang="zh-TW" dirty="0">
              <a:highlight>
                <a:srgbClr val="FFFF00"/>
              </a:highlight>
            </a:endParaRPr>
          </a:p>
          <a:p>
            <a:r>
              <a:rPr lang="en-US" altLang="zh-TW" dirty="0"/>
              <a:t>check port 80 on TCP, you can do this: </a:t>
            </a:r>
          </a:p>
          <a:p>
            <a:r>
              <a:rPr lang="en-US" altLang="zh-TW" dirty="0">
                <a:highlight>
                  <a:srgbClr val="FFFF00"/>
                </a:highlight>
              </a:rPr>
              <a:t>netstat -np TCP | find "80" </a:t>
            </a:r>
          </a:p>
          <a:p>
            <a:r>
              <a:rPr lang="en-US" altLang="zh-TW" dirty="0"/>
              <a:t>Which ends up giving the following kind of output:</a:t>
            </a:r>
            <a:endParaRPr lang="en-US" altLang="zh-TW" dirty="0">
              <a:highlight>
                <a:srgbClr val="FFFF00"/>
              </a:highlight>
            </a:endParaRPr>
          </a:p>
          <a:p>
            <a:r>
              <a:rPr lang="en-US" altLang="zh-TW" dirty="0"/>
              <a:t>TCP    192.168.0.105:50466    64.34.119.101:80       ESTABLISHED</a:t>
            </a:r>
          </a:p>
          <a:p>
            <a:r>
              <a:rPr lang="en-US" altLang="zh-TW" dirty="0"/>
              <a:t>TCP    192.168.0.105:50496    64.34.119.101:80       ESTABLISHED</a:t>
            </a:r>
            <a:endParaRPr lang="zh-TW" altLang="en-US" dirty="0"/>
          </a:p>
        </p:txBody>
      </p:sp>
    </p:spTree>
    <p:extLst>
      <p:ext uri="{BB962C8B-B14F-4D97-AF65-F5344CB8AC3E}">
        <p14:creationId xmlns:p14="http://schemas.microsoft.com/office/powerpoint/2010/main" val="21274684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DCA28586-EFEE-0B5C-0213-B72564E2D467}"/>
              </a:ext>
            </a:extLst>
          </p:cNvPr>
          <p:cNvSpPr txBox="1"/>
          <p:nvPr/>
        </p:nvSpPr>
        <p:spPr>
          <a:xfrm>
            <a:off x="0" y="908720"/>
            <a:ext cx="8850501" cy="1477328"/>
          </a:xfrm>
          <a:prstGeom prst="rect">
            <a:avLst/>
          </a:prstGeom>
          <a:noFill/>
        </p:spPr>
        <p:txBody>
          <a:bodyPr wrap="square">
            <a:spAutoFit/>
          </a:bodyPr>
          <a:lstStyle/>
          <a:p>
            <a:r>
              <a:rPr lang="en-US" altLang="zh-TW" dirty="0">
                <a:highlight>
                  <a:srgbClr val="FFFF00"/>
                </a:highlight>
              </a:rPr>
              <a:t>MQTT Explorer </a:t>
            </a:r>
            <a:r>
              <a:rPr lang="en-US" altLang="zh-TW" dirty="0"/>
              <a:t>is a comprehensive MQTT client that provides a structured overview of your MQTT topics and makes working with devices/services on your broker dead-simple.</a:t>
            </a:r>
          </a:p>
          <a:p>
            <a:endParaRPr lang="en-US" altLang="zh-TW" dirty="0"/>
          </a:p>
          <a:p>
            <a:endParaRPr lang="en-US" altLang="zh-TW" dirty="0"/>
          </a:p>
          <a:p>
            <a:endParaRPr lang="zh-TW" altLang="en-US" dirty="0"/>
          </a:p>
        </p:txBody>
      </p:sp>
      <p:pic>
        <p:nvPicPr>
          <p:cNvPr id="6" name="圖片 5">
            <a:extLst>
              <a:ext uri="{FF2B5EF4-FFF2-40B4-BE49-F238E27FC236}">
                <a16:creationId xmlns:a16="http://schemas.microsoft.com/office/drawing/2014/main" id="{614DC68C-1BFA-2839-FCD4-DE31A388C0BB}"/>
              </a:ext>
            </a:extLst>
          </p:cNvPr>
          <p:cNvPicPr>
            <a:picLocks noChangeAspect="1"/>
          </p:cNvPicPr>
          <p:nvPr/>
        </p:nvPicPr>
        <p:blipFill>
          <a:blip r:embed="rId2"/>
          <a:stretch>
            <a:fillRect/>
          </a:stretch>
        </p:blipFill>
        <p:spPr>
          <a:xfrm>
            <a:off x="1015678" y="2097911"/>
            <a:ext cx="7112643" cy="2662177"/>
          </a:xfrm>
          <a:prstGeom prst="rect">
            <a:avLst/>
          </a:prstGeom>
        </p:spPr>
      </p:pic>
      <p:sp>
        <p:nvSpPr>
          <p:cNvPr id="7" name="橢圓 6">
            <a:extLst>
              <a:ext uri="{FF2B5EF4-FFF2-40B4-BE49-F238E27FC236}">
                <a16:creationId xmlns:a16="http://schemas.microsoft.com/office/drawing/2014/main" id="{916E2BA8-7F37-3C61-E07F-77779708EAAF}"/>
              </a:ext>
            </a:extLst>
          </p:cNvPr>
          <p:cNvSpPr/>
          <p:nvPr/>
        </p:nvSpPr>
        <p:spPr>
          <a:xfrm>
            <a:off x="6372200" y="4077072"/>
            <a:ext cx="1272062" cy="4193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39AC6AE6-BDE5-57AB-3E02-AB0FA13BBAE3}"/>
              </a:ext>
            </a:extLst>
          </p:cNvPr>
          <p:cNvSpPr txBox="1"/>
          <p:nvPr/>
        </p:nvSpPr>
        <p:spPr>
          <a:xfrm>
            <a:off x="2259806" y="1728579"/>
            <a:ext cx="4624386" cy="369332"/>
          </a:xfrm>
          <a:prstGeom prst="rect">
            <a:avLst/>
          </a:prstGeom>
          <a:noFill/>
        </p:spPr>
        <p:txBody>
          <a:bodyPr wrap="square">
            <a:spAutoFit/>
          </a:bodyPr>
          <a:lstStyle/>
          <a:p>
            <a:r>
              <a:rPr lang="en-US" altLang="zh-TW" dirty="0">
                <a:solidFill>
                  <a:srgbClr val="FF0000"/>
                </a:solidFill>
              </a:rPr>
              <a:t>Version 0.4.0-beta1</a:t>
            </a:r>
          </a:p>
        </p:txBody>
      </p:sp>
    </p:spTree>
    <p:extLst>
      <p:ext uri="{BB962C8B-B14F-4D97-AF65-F5344CB8AC3E}">
        <p14:creationId xmlns:p14="http://schemas.microsoft.com/office/powerpoint/2010/main" val="6766286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9C23E8E9-918D-89A5-DA5B-7BC5E5FAEEB9}"/>
              </a:ext>
            </a:extLst>
          </p:cNvPr>
          <p:cNvSpPr txBox="1"/>
          <p:nvPr/>
        </p:nvSpPr>
        <p:spPr>
          <a:xfrm>
            <a:off x="2079383" y="49283"/>
            <a:ext cx="4619624" cy="584775"/>
          </a:xfrm>
          <a:prstGeom prst="rect">
            <a:avLst/>
          </a:prstGeom>
          <a:noFill/>
        </p:spPr>
        <p:txBody>
          <a:bodyPr wrap="square">
            <a:spAutoFit/>
          </a:bodyPr>
          <a:lstStyle/>
          <a:p>
            <a:pPr algn="l"/>
            <a:r>
              <a:rPr lang="zh-TW" altLang="en-US" sz="3200" i="0" dirty="0">
                <a:solidFill>
                  <a:srgbClr val="16181A"/>
                </a:solidFill>
                <a:effectLst/>
                <a:latin typeface="Microsoft JhengHei Light" panose="020B0304030504040204" pitchFamily="34" charset="-120"/>
                <a:ea typeface="Microsoft JhengHei Light" panose="020B0304030504040204" pitchFamily="34" charset="-120"/>
              </a:rPr>
              <a:t>開通防火牆埠號</a:t>
            </a:r>
            <a:r>
              <a:rPr lang="en-US" altLang="zh-TW" sz="3200" i="0" dirty="0">
                <a:solidFill>
                  <a:srgbClr val="16181A"/>
                </a:solidFill>
                <a:effectLst/>
                <a:latin typeface="Microsoft JhengHei Light" panose="020B0304030504040204" pitchFamily="34" charset="-120"/>
                <a:ea typeface="Microsoft JhengHei Light" panose="020B0304030504040204" pitchFamily="34" charset="-120"/>
              </a:rPr>
              <a:t>1883</a:t>
            </a:r>
          </a:p>
        </p:txBody>
      </p:sp>
      <p:sp>
        <p:nvSpPr>
          <p:cNvPr id="8" name="文字方塊 7">
            <a:extLst>
              <a:ext uri="{FF2B5EF4-FFF2-40B4-BE49-F238E27FC236}">
                <a16:creationId xmlns:a16="http://schemas.microsoft.com/office/drawing/2014/main" id="{B7CE7918-1222-D917-0C25-0E7E53615CA5}"/>
              </a:ext>
            </a:extLst>
          </p:cNvPr>
          <p:cNvSpPr txBox="1"/>
          <p:nvPr/>
        </p:nvSpPr>
        <p:spPr>
          <a:xfrm>
            <a:off x="-6433" y="692696"/>
            <a:ext cx="9144000" cy="1477328"/>
          </a:xfrm>
          <a:prstGeom prst="rect">
            <a:avLst/>
          </a:prstGeom>
          <a:noFill/>
        </p:spPr>
        <p:txBody>
          <a:bodyPr wrap="square">
            <a:spAutoFit/>
          </a:bodyPr>
          <a:lstStyle/>
          <a:p>
            <a:r>
              <a:rPr lang="en-US" altLang="zh-TW" dirty="0"/>
              <a:t>Windows</a:t>
            </a:r>
            <a:r>
              <a:rPr lang="zh-TW" altLang="en-US" dirty="0"/>
              <a:t>的防火牆預設沒有開通</a:t>
            </a:r>
            <a:r>
              <a:rPr lang="en-US" altLang="zh-TW" dirty="0"/>
              <a:t>1883</a:t>
            </a:r>
            <a:r>
              <a:rPr lang="zh-TW" altLang="en-US" dirty="0"/>
              <a:t>埠號，設定</a:t>
            </a:r>
            <a:r>
              <a:rPr lang="en-US" altLang="zh-TW" dirty="0"/>
              <a:t>Windows</a:t>
            </a:r>
            <a:r>
              <a:rPr lang="zh-TW" altLang="en-US" dirty="0"/>
              <a:t>防火牆，允許外部裝置透過</a:t>
            </a:r>
            <a:r>
              <a:rPr lang="en-US" altLang="zh-TW" dirty="0"/>
              <a:t>1883</a:t>
            </a:r>
            <a:r>
              <a:rPr lang="zh-TW" altLang="en-US" dirty="0"/>
              <a:t>埠連入本機電腦的步驟如下：</a:t>
            </a:r>
          </a:p>
          <a:p>
            <a:endParaRPr lang="zh-TW" altLang="en-US" dirty="0"/>
          </a:p>
          <a:p>
            <a:r>
              <a:rPr lang="en-US" altLang="zh-TW" dirty="0"/>
              <a:t>1. </a:t>
            </a:r>
            <a:r>
              <a:rPr lang="zh-TW" altLang="en-US" dirty="0"/>
              <a:t>按下</a:t>
            </a:r>
            <a:r>
              <a:rPr lang="en-US" altLang="zh-TW" dirty="0"/>
              <a:t>Windows</a:t>
            </a:r>
            <a:r>
              <a:rPr lang="zh-TW" altLang="en-US" dirty="0"/>
              <a:t>防火牆設定面板左下角的「進階設定」，開啟「具有進階安全性的</a:t>
            </a:r>
            <a:r>
              <a:rPr lang="en-US" altLang="zh-TW" dirty="0"/>
              <a:t>Windows</a:t>
            </a:r>
            <a:r>
              <a:rPr lang="zh-TW" altLang="en-US" dirty="0"/>
              <a:t>防火牆」面板：</a:t>
            </a:r>
          </a:p>
        </p:txBody>
      </p:sp>
      <p:pic>
        <p:nvPicPr>
          <p:cNvPr id="9" name="圖片 8">
            <a:extLst>
              <a:ext uri="{FF2B5EF4-FFF2-40B4-BE49-F238E27FC236}">
                <a16:creationId xmlns:a16="http://schemas.microsoft.com/office/drawing/2014/main" id="{1D46F0BE-01A8-5E3F-2391-50A6A3D0E45B}"/>
              </a:ext>
            </a:extLst>
          </p:cNvPr>
          <p:cNvPicPr>
            <a:picLocks noChangeAspect="1"/>
          </p:cNvPicPr>
          <p:nvPr/>
        </p:nvPicPr>
        <p:blipFill>
          <a:blip r:embed="rId2"/>
          <a:stretch>
            <a:fillRect/>
          </a:stretch>
        </p:blipFill>
        <p:spPr>
          <a:xfrm>
            <a:off x="683568" y="2143359"/>
            <a:ext cx="6419850" cy="2819400"/>
          </a:xfrm>
          <a:prstGeom prst="rect">
            <a:avLst/>
          </a:prstGeom>
        </p:spPr>
      </p:pic>
    </p:spTree>
    <p:extLst>
      <p:ext uri="{BB962C8B-B14F-4D97-AF65-F5344CB8AC3E}">
        <p14:creationId xmlns:p14="http://schemas.microsoft.com/office/powerpoint/2010/main" val="560881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B670D14C-69BE-07DB-BECC-56D58663F35D}"/>
              </a:ext>
            </a:extLst>
          </p:cNvPr>
          <p:cNvSpPr txBox="1"/>
          <p:nvPr/>
        </p:nvSpPr>
        <p:spPr>
          <a:xfrm>
            <a:off x="24449" y="729571"/>
            <a:ext cx="8928992" cy="646331"/>
          </a:xfrm>
          <a:prstGeom prst="rect">
            <a:avLst/>
          </a:prstGeom>
          <a:noFill/>
        </p:spPr>
        <p:txBody>
          <a:bodyPr wrap="square">
            <a:spAutoFit/>
          </a:bodyPr>
          <a:lstStyle/>
          <a:p>
            <a:r>
              <a:rPr lang="en-US" altLang="zh-TW" dirty="0"/>
              <a:t>2. </a:t>
            </a:r>
            <a:r>
              <a:rPr lang="zh-TW" altLang="en-US" dirty="0"/>
              <a:t>底下畫面顯示所有可連入（輸入）和連出（輸出）本機的安全規則設定。請按右上角的「新增規則」，準備新增一個</a:t>
            </a:r>
            <a:r>
              <a:rPr lang="en-US" altLang="zh-TW" dirty="0"/>
              <a:t>1883</a:t>
            </a:r>
            <a:r>
              <a:rPr lang="zh-TW" altLang="en-US" dirty="0"/>
              <a:t>埠號的輸入規則。</a:t>
            </a:r>
          </a:p>
        </p:txBody>
      </p:sp>
      <p:pic>
        <p:nvPicPr>
          <p:cNvPr id="4" name="圖片 3">
            <a:extLst>
              <a:ext uri="{FF2B5EF4-FFF2-40B4-BE49-F238E27FC236}">
                <a16:creationId xmlns:a16="http://schemas.microsoft.com/office/drawing/2014/main" id="{675D0BE6-776C-DB23-A9C9-223D0ED1B600}"/>
              </a:ext>
            </a:extLst>
          </p:cNvPr>
          <p:cNvPicPr>
            <a:picLocks noChangeAspect="1"/>
          </p:cNvPicPr>
          <p:nvPr/>
        </p:nvPicPr>
        <p:blipFill>
          <a:blip r:embed="rId2"/>
          <a:stretch>
            <a:fillRect/>
          </a:stretch>
        </p:blipFill>
        <p:spPr>
          <a:xfrm>
            <a:off x="1043608" y="1484784"/>
            <a:ext cx="6372225" cy="2133600"/>
          </a:xfrm>
          <a:prstGeom prst="rect">
            <a:avLst/>
          </a:prstGeom>
        </p:spPr>
      </p:pic>
    </p:spTree>
    <p:extLst>
      <p:ext uri="{BB962C8B-B14F-4D97-AF65-F5344CB8AC3E}">
        <p14:creationId xmlns:p14="http://schemas.microsoft.com/office/powerpoint/2010/main" val="20873379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1EC12135-98ED-A98D-2D5A-0FCCE95ED6C0}"/>
              </a:ext>
            </a:extLst>
          </p:cNvPr>
          <p:cNvPicPr>
            <a:picLocks noChangeAspect="1"/>
          </p:cNvPicPr>
          <p:nvPr/>
        </p:nvPicPr>
        <p:blipFill>
          <a:blip r:embed="rId2"/>
          <a:stretch>
            <a:fillRect/>
          </a:stretch>
        </p:blipFill>
        <p:spPr>
          <a:xfrm>
            <a:off x="611560" y="1268760"/>
            <a:ext cx="6803726" cy="5139373"/>
          </a:xfrm>
          <a:prstGeom prst="rect">
            <a:avLst/>
          </a:prstGeom>
        </p:spPr>
      </p:pic>
      <p:pic>
        <p:nvPicPr>
          <p:cNvPr id="3" name="圖片 2">
            <a:extLst>
              <a:ext uri="{FF2B5EF4-FFF2-40B4-BE49-F238E27FC236}">
                <a16:creationId xmlns:a16="http://schemas.microsoft.com/office/drawing/2014/main" id="{154748E8-37CD-9690-C133-0EA61CCBAB97}"/>
              </a:ext>
            </a:extLst>
          </p:cNvPr>
          <p:cNvPicPr>
            <a:picLocks noChangeAspect="1"/>
          </p:cNvPicPr>
          <p:nvPr/>
        </p:nvPicPr>
        <p:blipFill>
          <a:blip r:embed="rId3"/>
          <a:stretch>
            <a:fillRect/>
          </a:stretch>
        </p:blipFill>
        <p:spPr>
          <a:xfrm>
            <a:off x="-17537" y="691718"/>
            <a:ext cx="8742422" cy="506012"/>
          </a:xfrm>
          <a:prstGeom prst="rect">
            <a:avLst/>
          </a:prstGeom>
        </p:spPr>
      </p:pic>
    </p:spTree>
    <p:extLst>
      <p:ext uri="{BB962C8B-B14F-4D97-AF65-F5344CB8AC3E}">
        <p14:creationId xmlns:p14="http://schemas.microsoft.com/office/powerpoint/2010/main" val="12824466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12357E95-2258-3E2B-957C-D15C5462C115}"/>
              </a:ext>
            </a:extLst>
          </p:cNvPr>
          <p:cNvSpPr txBox="1"/>
          <p:nvPr/>
        </p:nvSpPr>
        <p:spPr>
          <a:xfrm>
            <a:off x="755576" y="692696"/>
            <a:ext cx="4619624" cy="369332"/>
          </a:xfrm>
          <a:prstGeom prst="rect">
            <a:avLst/>
          </a:prstGeom>
          <a:noFill/>
        </p:spPr>
        <p:txBody>
          <a:bodyPr wrap="square">
            <a:spAutoFit/>
          </a:bodyPr>
          <a:lstStyle/>
          <a:p>
            <a:r>
              <a:rPr lang="en-US" altLang="zh-TW" dirty="0"/>
              <a:t>4. </a:t>
            </a:r>
            <a:r>
              <a:rPr lang="zh-TW" altLang="en-US" dirty="0"/>
              <a:t>選擇“</a:t>
            </a:r>
            <a:r>
              <a:rPr lang="en-US" altLang="zh-TW" dirty="0"/>
              <a:t>TCP”</a:t>
            </a:r>
            <a:r>
              <a:rPr lang="zh-TW" altLang="en-US" dirty="0"/>
              <a:t>並指定</a:t>
            </a:r>
            <a:r>
              <a:rPr lang="en-US" altLang="zh-TW" dirty="0"/>
              <a:t>1883</a:t>
            </a:r>
            <a:r>
              <a:rPr lang="zh-TW" altLang="en-US" dirty="0"/>
              <a:t>連接埠。</a:t>
            </a:r>
          </a:p>
        </p:txBody>
      </p:sp>
      <p:pic>
        <p:nvPicPr>
          <p:cNvPr id="7" name="圖片 6">
            <a:extLst>
              <a:ext uri="{FF2B5EF4-FFF2-40B4-BE49-F238E27FC236}">
                <a16:creationId xmlns:a16="http://schemas.microsoft.com/office/drawing/2014/main" id="{37D25CA5-C194-A70D-39DF-344ED4A12358}"/>
              </a:ext>
            </a:extLst>
          </p:cNvPr>
          <p:cNvPicPr>
            <a:picLocks noChangeAspect="1"/>
          </p:cNvPicPr>
          <p:nvPr/>
        </p:nvPicPr>
        <p:blipFill>
          <a:blip r:embed="rId2"/>
          <a:stretch>
            <a:fillRect/>
          </a:stretch>
        </p:blipFill>
        <p:spPr>
          <a:xfrm>
            <a:off x="731218" y="1134036"/>
            <a:ext cx="6800850" cy="2886075"/>
          </a:xfrm>
          <a:prstGeom prst="rect">
            <a:avLst/>
          </a:prstGeom>
        </p:spPr>
      </p:pic>
    </p:spTree>
    <p:extLst>
      <p:ext uri="{BB962C8B-B14F-4D97-AF65-F5344CB8AC3E}">
        <p14:creationId xmlns:p14="http://schemas.microsoft.com/office/powerpoint/2010/main" val="292801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3DEF47C1-64C1-8879-48A6-B32BCB30D4B6}"/>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a:t>
            </a:fld>
            <a:endParaRPr lang="zh-TW" altLang="en-US">
              <a:solidFill>
                <a:prstClr val="white"/>
              </a:solidFill>
            </a:endParaRPr>
          </a:p>
        </p:txBody>
      </p:sp>
      <p:sp>
        <p:nvSpPr>
          <p:cNvPr id="7" name="文字方塊 6">
            <a:extLst>
              <a:ext uri="{FF2B5EF4-FFF2-40B4-BE49-F238E27FC236}">
                <a16:creationId xmlns:a16="http://schemas.microsoft.com/office/drawing/2014/main" id="{A49DC690-D7CF-E4A1-C1C1-51A13474D04D}"/>
              </a:ext>
            </a:extLst>
          </p:cNvPr>
          <p:cNvSpPr txBox="1"/>
          <p:nvPr/>
        </p:nvSpPr>
        <p:spPr>
          <a:xfrm>
            <a:off x="0" y="551289"/>
            <a:ext cx="9144000" cy="2877711"/>
          </a:xfrm>
          <a:prstGeom prst="rect">
            <a:avLst/>
          </a:prstGeom>
          <a:noFill/>
        </p:spPr>
        <p:txBody>
          <a:bodyPr wrap="square">
            <a:spAutoFit/>
          </a:bodyPr>
          <a:lstStyle/>
          <a:p>
            <a:r>
              <a:rPr lang="en-US" altLang="zh-TW" dirty="0">
                <a:highlight>
                  <a:srgbClr val="00FF00"/>
                </a:highlight>
              </a:rPr>
              <a:t>A.</a:t>
            </a:r>
            <a:r>
              <a:rPr lang="zh-TW" altLang="en-US" dirty="0"/>
              <a:t>在</a:t>
            </a:r>
            <a:r>
              <a:rPr lang="en-US" altLang="zh-TW" dirty="0"/>
              <a:t>MySQL 5.7 Command Line Client</a:t>
            </a:r>
            <a:r>
              <a:rPr lang="zh-TW" altLang="en-US" dirty="0"/>
              <a:t>內</a:t>
            </a:r>
            <a:r>
              <a:rPr lang="en-US" altLang="zh-TW" dirty="0"/>
              <a:t>:</a:t>
            </a:r>
          </a:p>
          <a:p>
            <a:pPr>
              <a:spcBef>
                <a:spcPts val="300"/>
              </a:spcBef>
              <a:spcAft>
                <a:spcPts val="300"/>
              </a:spcAft>
            </a:pPr>
            <a:r>
              <a:rPr lang="en-US" altLang="zh-TW" sz="1600" dirty="0"/>
              <a:t>  use </a:t>
            </a:r>
            <a:r>
              <a:rPr lang="en-US" altLang="zh-TW" sz="1600" b="1" dirty="0" err="1">
                <a:solidFill>
                  <a:srgbClr val="FF0000"/>
                </a:solidFill>
              </a:rPr>
              <a:t>cmuhch</a:t>
            </a:r>
            <a:r>
              <a:rPr lang="en-US" altLang="zh-TW" sz="1600" dirty="0"/>
              <a:t>;</a:t>
            </a:r>
          </a:p>
          <a:p>
            <a:pPr>
              <a:spcBef>
                <a:spcPts val="300"/>
              </a:spcBef>
              <a:spcAft>
                <a:spcPts val="300"/>
              </a:spcAft>
            </a:pPr>
            <a:r>
              <a:rPr lang="en-US" altLang="zh-TW" sz="1600" dirty="0"/>
              <a:t>  ALTER DATABASE </a:t>
            </a:r>
            <a:r>
              <a:rPr lang="en-US" altLang="zh-TW" sz="1600" b="1" dirty="0" err="1">
                <a:solidFill>
                  <a:srgbClr val="FF0000"/>
                </a:solidFill>
              </a:rPr>
              <a:t>cmuhch</a:t>
            </a:r>
            <a:r>
              <a:rPr lang="en-US" altLang="zh-TW" sz="1600" dirty="0"/>
              <a:t> CHARACTER SET = utf8mb4 COLLATE = utf8mb4_unicode_ci;</a:t>
            </a:r>
          </a:p>
          <a:p>
            <a:pPr>
              <a:spcBef>
                <a:spcPts val="300"/>
              </a:spcBef>
              <a:spcAft>
                <a:spcPts val="300"/>
              </a:spcAft>
            </a:pPr>
            <a:r>
              <a:rPr lang="en-US" altLang="zh-TW" sz="1600" dirty="0"/>
              <a:t>  SET NAMES 'utf8mb4' COLLATE 'utf8mb4_unicode_ci’;</a:t>
            </a:r>
          </a:p>
          <a:p>
            <a:endParaRPr lang="en-US" altLang="zh-TW" dirty="0"/>
          </a:p>
          <a:p>
            <a:pPr>
              <a:spcBef>
                <a:spcPts val="300"/>
              </a:spcBef>
              <a:spcAft>
                <a:spcPts val="300"/>
              </a:spcAft>
            </a:pPr>
            <a:r>
              <a:rPr lang="en-US" altLang="zh-TW" dirty="0">
                <a:highlight>
                  <a:srgbClr val="00FF00"/>
                </a:highlight>
              </a:rPr>
              <a:t>B.</a:t>
            </a:r>
            <a:r>
              <a:rPr lang="zh-TW" altLang="en-US" dirty="0"/>
              <a:t>在電腦管理內</a:t>
            </a:r>
            <a:r>
              <a:rPr lang="en-US" altLang="zh-TW" dirty="0"/>
              <a:t>, </a:t>
            </a:r>
            <a:r>
              <a:rPr lang="zh-TW" altLang="en-US" dirty="0"/>
              <a:t>服務進行</a:t>
            </a:r>
            <a:r>
              <a:rPr lang="en-US" altLang="zh-TW" dirty="0"/>
              <a:t> </a:t>
            </a:r>
            <a:r>
              <a:rPr lang="en-US" altLang="zh-TW" b="0" i="0" dirty="0">
                <a:solidFill>
                  <a:srgbClr val="232629"/>
                </a:solidFill>
                <a:effectLst/>
                <a:latin typeface="inherit"/>
              </a:rPr>
              <a:t>restart MySQL57</a:t>
            </a:r>
          </a:p>
          <a:p>
            <a:pPr>
              <a:spcBef>
                <a:spcPts val="300"/>
              </a:spcBef>
              <a:spcAft>
                <a:spcPts val="300"/>
              </a:spcAft>
            </a:pPr>
            <a:r>
              <a:rPr lang="en-US" altLang="zh-TW" dirty="0">
                <a:solidFill>
                  <a:srgbClr val="232629"/>
                </a:solidFill>
                <a:highlight>
                  <a:srgbClr val="00FF00"/>
                </a:highlight>
                <a:latin typeface="inherit"/>
              </a:rPr>
              <a:t>C.</a:t>
            </a:r>
            <a:r>
              <a:rPr lang="zh-TW" altLang="en-US" dirty="0">
                <a:solidFill>
                  <a:srgbClr val="232629"/>
                </a:solidFill>
                <a:latin typeface="inherit"/>
              </a:rPr>
              <a:t>在</a:t>
            </a:r>
            <a:r>
              <a:rPr lang="en-US" altLang="zh-TW" dirty="0">
                <a:solidFill>
                  <a:srgbClr val="232629"/>
                </a:solidFill>
                <a:latin typeface="inherit"/>
              </a:rPr>
              <a:t>python </a:t>
            </a:r>
            <a:r>
              <a:rPr lang="zh-TW" altLang="en-US" dirty="0">
                <a:solidFill>
                  <a:srgbClr val="232629"/>
                </a:solidFill>
                <a:latin typeface="inherit"/>
              </a:rPr>
              <a:t>後端</a:t>
            </a:r>
            <a:r>
              <a:rPr lang="en-US" altLang="zh-TW" dirty="0">
                <a:solidFill>
                  <a:srgbClr val="232629"/>
                </a:solidFill>
                <a:latin typeface="inherit"/>
              </a:rPr>
              <a:t>app.py </a:t>
            </a:r>
            <a:r>
              <a:rPr lang="zh-TW" altLang="en-US" dirty="0">
                <a:solidFill>
                  <a:srgbClr val="232629"/>
                </a:solidFill>
                <a:latin typeface="inherit"/>
              </a:rPr>
              <a:t>內</a:t>
            </a:r>
            <a:r>
              <a:rPr lang="en-US" altLang="zh-TW" dirty="0">
                <a:solidFill>
                  <a:srgbClr val="232629"/>
                </a:solidFill>
                <a:latin typeface="inherit"/>
              </a:rPr>
              <a:t>, </a:t>
            </a:r>
            <a:r>
              <a:rPr lang="zh-TW" altLang="en-US" dirty="0">
                <a:solidFill>
                  <a:srgbClr val="232629"/>
                </a:solidFill>
                <a:latin typeface="inherit"/>
              </a:rPr>
              <a:t>設定 </a:t>
            </a:r>
            <a:r>
              <a:rPr lang="en-US" altLang="zh-TW" b="0" i="0" dirty="0" err="1">
                <a:solidFill>
                  <a:srgbClr val="232629"/>
                </a:solidFill>
                <a:effectLst/>
                <a:latin typeface="inherit"/>
              </a:rPr>
              <a:t>app.config</a:t>
            </a:r>
            <a:r>
              <a:rPr lang="en-US" altLang="zh-TW" b="0" i="0" dirty="0">
                <a:solidFill>
                  <a:srgbClr val="232629"/>
                </a:solidFill>
                <a:effectLst/>
                <a:latin typeface="inherit"/>
              </a:rPr>
              <a:t>['JSON_AS_ASCII'] = False</a:t>
            </a:r>
          </a:p>
          <a:p>
            <a:endParaRPr lang="en-US" altLang="zh-TW" dirty="0"/>
          </a:p>
          <a:p>
            <a:endParaRPr lang="zh-TW" altLang="en-US" dirty="0"/>
          </a:p>
        </p:txBody>
      </p:sp>
      <p:pic>
        <p:nvPicPr>
          <p:cNvPr id="9" name="圖片 8">
            <a:extLst>
              <a:ext uri="{FF2B5EF4-FFF2-40B4-BE49-F238E27FC236}">
                <a16:creationId xmlns:a16="http://schemas.microsoft.com/office/drawing/2014/main" id="{10645C94-C6BC-D1FB-89F9-5B0EE4B0EAAC}"/>
              </a:ext>
            </a:extLst>
          </p:cNvPr>
          <p:cNvPicPr>
            <a:picLocks noChangeAspect="1"/>
          </p:cNvPicPr>
          <p:nvPr/>
        </p:nvPicPr>
        <p:blipFill>
          <a:blip r:embed="rId2"/>
          <a:stretch>
            <a:fillRect/>
          </a:stretch>
        </p:blipFill>
        <p:spPr>
          <a:xfrm>
            <a:off x="107504" y="2852936"/>
            <a:ext cx="9144000" cy="3684314"/>
          </a:xfrm>
          <a:prstGeom prst="rect">
            <a:avLst/>
          </a:prstGeom>
        </p:spPr>
      </p:pic>
      <p:sp>
        <p:nvSpPr>
          <p:cNvPr id="10" name="橢圓 9">
            <a:extLst>
              <a:ext uri="{FF2B5EF4-FFF2-40B4-BE49-F238E27FC236}">
                <a16:creationId xmlns:a16="http://schemas.microsoft.com/office/drawing/2014/main" id="{DF889D8F-61BC-2B61-378E-9119E81A741F}"/>
              </a:ext>
            </a:extLst>
          </p:cNvPr>
          <p:cNvSpPr/>
          <p:nvPr/>
        </p:nvSpPr>
        <p:spPr>
          <a:xfrm>
            <a:off x="35496" y="4869160"/>
            <a:ext cx="2952328" cy="79208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5">
            <a:extLst>
              <a:ext uri="{FF2B5EF4-FFF2-40B4-BE49-F238E27FC236}">
                <a16:creationId xmlns:a16="http://schemas.microsoft.com/office/drawing/2014/main" id="{C5E6C240-1D70-16A9-EF32-A0241D7D9A87}"/>
              </a:ext>
            </a:extLst>
          </p:cNvPr>
          <p:cNvGrpSpPr/>
          <p:nvPr/>
        </p:nvGrpSpPr>
        <p:grpSpPr>
          <a:xfrm>
            <a:off x="450928" y="530688"/>
            <a:ext cx="8507077" cy="90000"/>
            <a:chOff x="488504" y="729418"/>
            <a:chExt cx="9216000" cy="90000"/>
          </a:xfrm>
        </p:grpSpPr>
        <p:sp>
          <p:nvSpPr>
            <p:cNvPr id="3" name="矩形 2">
              <a:extLst>
                <a:ext uri="{FF2B5EF4-FFF2-40B4-BE49-F238E27FC236}">
                  <a16:creationId xmlns:a16="http://schemas.microsoft.com/office/drawing/2014/main" id="{576808E6-A26A-BE77-46EC-D6A0118E261F}"/>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4" name="矩形 3">
              <a:extLst>
                <a:ext uri="{FF2B5EF4-FFF2-40B4-BE49-F238E27FC236}">
                  <a16:creationId xmlns:a16="http://schemas.microsoft.com/office/drawing/2014/main" id="{D93994F7-000D-F8E8-83B4-BB45667B6943}"/>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79193C00-2364-9464-DA4E-B34A9A1C930C}"/>
              </a:ext>
            </a:extLst>
          </p:cNvPr>
          <p:cNvSpPr txBox="1"/>
          <p:nvPr/>
        </p:nvSpPr>
        <p:spPr>
          <a:xfrm>
            <a:off x="3203848" y="44624"/>
            <a:ext cx="3456384" cy="461665"/>
          </a:xfrm>
          <a:prstGeom prst="rect">
            <a:avLst/>
          </a:prstGeom>
          <a:noFill/>
        </p:spPr>
        <p:txBody>
          <a:bodyPr wrap="square">
            <a:spAutoFit/>
          </a:bodyPr>
          <a:lstStyle/>
          <a:p>
            <a:r>
              <a:rPr lang="zh-TW" altLang="en-US" sz="2400" b="0" i="0" dirty="0">
                <a:solidFill>
                  <a:srgbClr val="191919"/>
                </a:solidFill>
                <a:effectLst/>
                <a:latin typeface="微軟正黑體" panose="020B0604030504040204" pitchFamily="34" charset="-120"/>
                <a:ea typeface="微軟正黑體" panose="020B0604030504040204" pitchFamily="34" charset="-120"/>
              </a:rPr>
              <a:t> </a:t>
            </a:r>
            <a:r>
              <a:rPr lang="en-US" altLang="zh-TW" sz="2400" b="0" i="0" dirty="0">
                <a:solidFill>
                  <a:srgbClr val="191919"/>
                </a:solidFill>
                <a:effectLst/>
                <a:latin typeface="微軟正黑體" panose="020B0604030504040204" pitchFamily="34" charset="-120"/>
                <a:ea typeface="微軟正黑體" panose="020B0604030504040204" pitchFamily="34" charset="-120"/>
              </a:rPr>
              <a:t>MySQL </a:t>
            </a:r>
            <a:r>
              <a:rPr lang="zh-TW" altLang="en-US" sz="2400" b="0" i="0" dirty="0">
                <a:solidFill>
                  <a:srgbClr val="191919"/>
                </a:solidFill>
                <a:effectLst/>
                <a:latin typeface="微軟正黑體" panose="020B0604030504040204" pitchFamily="34" charset="-120"/>
                <a:ea typeface="微軟正黑體" panose="020B0604030504040204" pitchFamily="34" charset="-120"/>
              </a:rPr>
              <a:t>使用中文字元</a:t>
            </a:r>
            <a:endParaRPr lang="zh-TW" altLang="en-US" dirty="0"/>
          </a:p>
        </p:txBody>
      </p:sp>
    </p:spTree>
    <p:extLst>
      <p:ext uri="{BB962C8B-B14F-4D97-AF65-F5344CB8AC3E}">
        <p14:creationId xmlns:p14="http://schemas.microsoft.com/office/powerpoint/2010/main" val="18562848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16DB7DD-0256-DFA4-72FB-D5C188D64289}"/>
              </a:ext>
            </a:extLst>
          </p:cNvPr>
          <p:cNvSpPr txBox="1"/>
          <p:nvPr/>
        </p:nvSpPr>
        <p:spPr>
          <a:xfrm>
            <a:off x="539552" y="836712"/>
            <a:ext cx="4619624" cy="369332"/>
          </a:xfrm>
          <a:prstGeom prst="rect">
            <a:avLst/>
          </a:prstGeom>
          <a:noFill/>
        </p:spPr>
        <p:txBody>
          <a:bodyPr wrap="square">
            <a:spAutoFit/>
          </a:bodyPr>
          <a:lstStyle/>
          <a:p>
            <a:r>
              <a:rPr lang="en-US" altLang="zh-TW" dirty="0"/>
              <a:t>5. </a:t>
            </a:r>
            <a:r>
              <a:rPr lang="zh-TW" altLang="en-US" dirty="0"/>
              <a:t>選擇「允許連線」。</a:t>
            </a:r>
          </a:p>
        </p:txBody>
      </p:sp>
      <p:pic>
        <p:nvPicPr>
          <p:cNvPr id="4" name="圖片 3">
            <a:extLst>
              <a:ext uri="{FF2B5EF4-FFF2-40B4-BE49-F238E27FC236}">
                <a16:creationId xmlns:a16="http://schemas.microsoft.com/office/drawing/2014/main" id="{BDCDC8FC-06EE-AE98-F133-BE1FA4E714FB}"/>
              </a:ext>
            </a:extLst>
          </p:cNvPr>
          <p:cNvPicPr>
            <a:picLocks noChangeAspect="1"/>
          </p:cNvPicPr>
          <p:nvPr/>
        </p:nvPicPr>
        <p:blipFill>
          <a:blip r:embed="rId2"/>
          <a:stretch>
            <a:fillRect/>
          </a:stretch>
        </p:blipFill>
        <p:spPr>
          <a:xfrm>
            <a:off x="683568" y="1268760"/>
            <a:ext cx="6800850" cy="3114675"/>
          </a:xfrm>
          <a:prstGeom prst="rect">
            <a:avLst/>
          </a:prstGeom>
        </p:spPr>
      </p:pic>
    </p:spTree>
    <p:extLst>
      <p:ext uri="{BB962C8B-B14F-4D97-AF65-F5344CB8AC3E}">
        <p14:creationId xmlns:p14="http://schemas.microsoft.com/office/powerpoint/2010/main" val="2971625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0A6C5A7-E859-1F10-2A27-C0F2687171AC}"/>
              </a:ext>
            </a:extLst>
          </p:cNvPr>
          <p:cNvSpPr txBox="1"/>
          <p:nvPr/>
        </p:nvSpPr>
        <p:spPr>
          <a:xfrm>
            <a:off x="183050" y="764704"/>
            <a:ext cx="6783833" cy="369332"/>
          </a:xfrm>
          <a:prstGeom prst="rect">
            <a:avLst/>
          </a:prstGeom>
          <a:noFill/>
        </p:spPr>
        <p:txBody>
          <a:bodyPr wrap="square">
            <a:spAutoFit/>
          </a:bodyPr>
          <a:lstStyle/>
          <a:p>
            <a:r>
              <a:rPr lang="en-US" altLang="zh-TW" dirty="0"/>
              <a:t>6. </a:t>
            </a:r>
            <a:r>
              <a:rPr lang="zh-TW" altLang="en-US" dirty="0"/>
              <a:t>套用此規則的時機，可全部勾選，至少勾選前面兩項。</a:t>
            </a:r>
          </a:p>
        </p:txBody>
      </p:sp>
      <p:pic>
        <p:nvPicPr>
          <p:cNvPr id="4" name="圖片 3">
            <a:extLst>
              <a:ext uri="{FF2B5EF4-FFF2-40B4-BE49-F238E27FC236}">
                <a16:creationId xmlns:a16="http://schemas.microsoft.com/office/drawing/2014/main" id="{E99F06AF-24B2-CEA9-A836-F4D2BF2DB536}"/>
              </a:ext>
            </a:extLst>
          </p:cNvPr>
          <p:cNvPicPr>
            <a:picLocks noChangeAspect="1"/>
          </p:cNvPicPr>
          <p:nvPr/>
        </p:nvPicPr>
        <p:blipFill>
          <a:blip r:embed="rId2"/>
          <a:stretch>
            <a:fillRect/>
          </a:stretch>
        </p:blipFill>
        <p:spPr>
          <a:xfrm>
            <a:off x="1171575" y="2005012"/>
            <a:ext cx="6800850" cy="2847975"/>
          </a:xfrm>
          <a:prstGeom prst="rect">
            <a:avLst/>
          </a:prstGeom>
        </p:spPr>
      </p:pic>
    </p:spTree>
    <p:extLst>
      <p:ext uri="{BB962C8B-B14F-4D97-AF65-F5344CB8AC3E}">
        <p14:creationId xmlns:p14="http://schemas.microsoft.com/office/powerpoint/2010/main" val="18359071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A5401F00-2653-83EF-40D5-E90EF665DC42}"/>
              </a:ext>
            </a:extLst>
          </p:cNvPr>
          <p:cNvSpPr txBox="1"/>
          <p:nvPr/>
        </p:nvSpPr>
        <p:spPr>
          <a:xfrm>
            <a:off x="1331640" y="836712"/>
            <a:ext cx="4619624" cy="369332"/>
          </a:xfrm>
          <a:prstGeom prst="rect">
            <a:avLst/>
          </a:prstGeom>
          <a:noFill/>
        </p:spPr>
        <p:txBody>
          <a:bodyPr wrap="square">
            <a:spAutoFit/>
          </a:bodyPr>
          <a:lstStyle/>
          <a:p>
            <a:r>
              <a:rPr lang="en-US" altLang="zh-TW" dirty="0"/>
              <a:t>7. </a:t>
            </a:r>
            <a:r>
              <a:rPr lang="zh-TW" altLang="en-US" dirty="0"/>
              <a:t>最後，替此規則設定一個名稱和說明。</a:t>
            </a:r>
          </a:p>
        </p:txBody>
      </p:sp>
      <p:pic>
        <p:nvPicPr>
          <p:cNvPr id="4" name="圖片 3">
            <a:extLst>
              <a:ext uri="{FF2B5EF4-FFF2-40B4-BE49-F238E27FC236}">
                <a16:creationId xmlns:a16="http://schemas.microsoft.com/office/drawing/2014/main" id="{FCD73675-580F-1D84-0BD2-988D0D8D796C}"/>
              </a:ext>
            </a:extLst>
          </p:cNvPr>
          <p:cNvPicPr>
            <a:picLocks noChangeAspect="1"/>
          </p:cNvPicPr>
          <p:nvPr/>
        </p:nvPicPr>
        <p:blipFill>
          <a:blip r:embed="rId2"/>
          <a:stretch>
            <a:fillRect/>
          </a:stretch>
        </p:blipFill>
        <p:spPr>
          <a:xfrm>
            <a:off x="1171575" y="1938337"/>
            <a:ext cx="6800850" cy="2981325"/>
          </a:xfrm>
          <a:prstGeom prst="rect">
            <a:avLst/>
          </a:prstGeom>
        </p:spPr>
      </p:pic>
    </p:spTree>
    <p:extLst>
      <p:ext uri="{BB962C8B-B14F-4D97-AF65-F5344CB8AC3E}">
        <p14:creationId xmlns:p14="http://schemas.microsoft.com/office/powerpoint/2010/main" val="2028480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184161B-8D4C-5AA5-F127-8C149F5ACDBD}"/>
              </a:ext>
            </a:extLst>
          </p:cNvPr>
          <p:cNvSpPr txBox="1"/>
          <p:nvPr/>
        </p:nvSpPr>
        <p:spPr>
          <a:xfrm>
            <a:off x="-14114" y="695001"/>
            <a:ext cx="9144000" cy="5632311"/>
          </a:xfrm>
          <a:prstGeom prst="rect">
            <a:avLst/>
          </a:prstGeom>
          <a:noFill/>
        </p:spPr>
        <p:txBody>
          <a:bodyPr wrap="square">
            <a:spAutoFit/>
          </a:bodyPr>
          <a:lstStyle/>
          <a:p>
            <a:r>
              <a:rPr lang="en-US" altLang="zh-TW" dirty="0" err="1"/>
              <a:t>PubSubClient</a:t>
            </a:r>
            <a:r>
              <a:rPr lang="zh-TW" altLang="en-US" dirty="0"/>
              <a:t>程式庫相容於下列擴展板（</a:t>
            </a:r>
            <a:r>
              <a:rPr lang="en-US" altLang="zh-TW" dirty="0"/>
              <a:t>shield</a:t>
            </a:r>
            <a:r>
              <a:rPr lang="zh-TW" altLang="en-US" dirty="0"/>
              <a:t>）和控制板，完整說明請參閱此程式庫的網頁說明。</a:t>
            </a:r>
          </a:p>
          <a:p>
            <a:endParaRPr lang="zh-TW" altLang="en-US" dirty="0"/>
          </a:p>
          <a:p>
            <a:r>
              <a:rPr lang="en-US" altLang="zh-TW" dirty="0"/>
              <a:t>Arduino Ethernet</a:t>
            </a:r>
          </a:p>
          <a:p>
            <a:r>
              <a:rPr lang="en-US" altLang="zh-TW" dirty="0"/>
              <a:t>Arduino Ethernet Shield</a:t>
            </a:r>
          </a:p>
          <a:p>
            <a:r>
              <a:rPr lang="en-US" altLang="zh-TW" dirty="0"/>
              <a:t>Arduino YUN</a:t>
            </a:r>
          </a:p>
          <a:p>
            <a:r>
              <a:rPr lang="en-US" altLang="zh-TW" dirty="0"/>
              <a:t>Arduino </a:t>
            </a:r>
            <a:r>
              <a:rPr lang="en-US" altLang="zh-TW" dirty="0" err="1"/>
              <a:t>WiFi</a:t>
            </a:r>
            <a:r>
              <a:rPr lang="en-US" altLang="zh-TW" dirty="0"/>
              <a:t> Shield</a:t>
            </a:r>
          </a:p>
          <a:p>
            <a:r>
              <a:rPr lang="en-US" altLang="zh-TW" dirty="0" err="1"/>
              <a:t>Sparkfun</a:t>
            </a:r>
            <a:r>
              <a:rPr lang="en-US" altLang="zh-TW" dirty="0"/>
              <a:t> </a:t>
            </a:r>
            <a:r>
              <a:rPr lang="en-US" altLang="zh-TW" dirty="0" err="1"/>
              <a:t>WiFly</a:t>
            </a:r>
            <a:r>
              <a:rPr lang="en-US" altLang="zh-TW" dirty="0"/>
              <a:t> Shield</a:t>
            </a:r>
          </a:p>
          <a:p>
            <a:r>
              <a:rPr lang="en-US" altLang="zh-TW" dirty="0"/>
              <a:t>TI CC3000 </a:t>
            </a:r>
            <a:r>
              <a:rPr lang="en-US" altLang="zh-TW" dirty="0" err="1"/>
              <a:t>WiFi</a:t>
            </a:r>
            <a:endParaRPr lang="en-US" altLang="zh-TW" dirty="0"/>
          </a:p>
          <a:p>
            <a:r>
              <a:rPr lang="en-US" altLang="zh-TW" dirty="0"/>
              <a:t>Intel Galileo/Edison</a:t>
            </a:r>
          </a:p>
          <a:p>
            <a:r>
              <a:rPr lang="en-US" altLang="zh-TW" dirty="0"/>
              <a:t>ESP8266</a:t>
            </a:r>
          </a:p>
          <a:p>
            <a:r>
              <a:rPr lang="zh-TW" altLang="en-US" dirty="0"/>
              <a:t>此程式庫有一些功能上的限制：</a:t>
            </a:r>
          </a:p>
          <a:p>
            <a:endParaRPr lang="zh-TW" altLang="en-US" dirty="0"/>
          </a:p>
          <a:p>
            <a:r>
              <a:rPr lang="en-US" altLang="zh-TW" dirty="0"/>
              <a:t>1.</a:t>
            </a:r>
            <a:r>
              <a:rPr lang="zh-TW" altLang="en-US" dirty="0"/>
              <a:t>只能發布</a:t>
            </a:r>
            <a:r>
              <a:rPr lang="en-US" altLang="zh-TW" dirty="0"/>
              <a:t>QoS 0</a:t>
            </a:r>
            <a:r>
              <a:rPr lang="zh-TW" altLang="en-US" dirty="0"/>
              <a:t>訊息，但可以訂閱</a:t>
            </a:r>
            <a:r>
              <a:rPr lang="en-US" altLang="zh-TW" dirty="0"/>
              <a:t>QoS 0</a:t>
            </a:r>
            <a:r>
              <a:rPr lang="zh-TW" altLang="en-US" dirty="0"/>
              <a:t>或</a:t>
            </a:r>
            <a:r>
              <a:rPr lang="en-US" altLang="zh-TW" dirty="0"/>
              <a:t>QoS 1</a:t>
            </a:r>
            <a:r>
              <a:rPr lang="zh-TW" altLang="en-US" dirty="0"/>
              <a:t>的主題。</a:t>
            </a:r>
          </a:p>
          <a:p>
            <a:r>
              <a:rPr lang="en-US" altLang="zh-TW" dirty="0"/>
              <a:t>2.</a:t>
            </a:r>
            <a:r>
              <a:rPr lang="zh-TW" altLang="en-US" dirty="0"/>
              <a:t>最大訊息長度（含標頭）預設為</a:t>
            </a:r>
            <a:r>
              <a:rPr lang="en-US" altLang="zh-TW" dirty="0"/>
              <a:t>128</a:t>
            </a:r>
            <a:r>
              <a:rPr lang="zh-TW" altLang="en-US" dirty="0"/>
              <a:t>位元組，可透過</a:t>
            </a:r>
            <a:r>
              <a:rPr lang="en-US" altLang="zh-TW" dirty="0" err="1"/>
              <a:t>PubSubClient.h</a:t>
            </a:r>
            <a:r>
              <a:rPr lang="zh-TW" altLang="en-US" dirty="0"/>
              <a:t>裡的</a:t>
            </a:r>
            <a:r>
              <a:rPr lang="en-US" altLang="zh-TW" dirty="0"/>
              <a:t>MQTT_MAX_PACKET_SIZE</a:t>
            </a:r>
            <a:r>
              <a:rPr lang="zh-TW" altLang="en-US" dirty="0"/>
              <a:t>常數值調整。</a:t>
            </a:r>
          </a:p>
          <a:p>
            <a:r>
              <a:rPr lang="en-US" altLang="zh-TW" dirty="0"/>
              <a:t>3.keepalive</a:t>
            </a:r>
            <a:r>
              <a:rPr lang="zh-TW" altLang="en-US" dirty="0"/>
              <a:t>（保持連線）簡隔時間預設為</a:t>
            </a:r>
            <a:r>
              <a:rPr lang="en-US" altLang="zh-TW" dirty="0"/>
              <a:t>15</a:t>
            </a:r>
            <a:r>
              <a:rPr lang="zh-TW" altLang="en-US" dirty="0"/>
              <a:t>秒，可透過</a:t>
            </a:r>
            <a:r>
              <a:rPr lang="en-US" altLang="zh-TW" dirty="0" err="1"/>
              <a:t>PubSubClient.h</a:t>
            </a:r>
            <a:r>
              <a:rPr lang="zh-TW" altLang="en-US" dirty="0"/>
              <a:t>裡的</a:t>
            </a:r>
            <a:r>
              <a:rPr lang="en-US" altLang="zh-TW" dirty="0"/>
              <a:t>MQTT_KEEPALIVE</a:t>
            </a:r>
            <a:r>
              <a:rPr lang="zh-TW" altLang="en-US" dirty="0"/>
              <a:t>常數值調整。</a:t>
            </a:r>
          </a:p>
          <a:p>
            <a:r>
              <a:rPr lang="en-US" altLang="zh-TW" dirty="0"/>
              <a:t>4.</a:t>
            </a:r>
            <a:r>
              <a:rPr lang="zh-TW" altLang="en-US" dirty="0"/>
              <a:t>用戶端預設採用</a:t>
            </a:r>
            <a:r>
              <a:rPr lang="en-US" altLang="zh-TW" dirty="0"/>
              <a:t>MQTT 3.1.1</a:t>
            </a:r>
            <a:r>
              <a:rPr lang="zh-TW" altLang="en-US" dirty="0"/>
              <a:t>標準，如果你的</a:t>
            </a:r>
            <a:r>
              <a:rPr lang="en-US" altLang="zh-TW" dirty="0"/>
              <a:t>MQTT</a:t>
            </a:r>
            <a:r>
              <a:rPr lang="zh-TW" altLang="en-US" dirty="0"/>
              <a:t>伺服器不支援（</a:t>
            </a:r>
            <a:r>
              <a:rPr lang="en-US" altLang="zh-TW" dirty="0" err="1"/>
              <a:t>Mosquitto</a:t>
            </a:r>
            <a:r>
              <a:rPr lang="zh-TW" altLang="en-US" dirty="0"/>
              <a:t>有支援），可將</a:t>
            </a:r>
            <a:r>
              <a:rPr lang="en-US" altLang="zh-TW" dirty="0" err="1"/>
              <a:t>PubSubClient.h</a:t>
            </a:r>
            <a:r>
              <a:rPr lang="zh-TW" altLang="en-US" dirty="0"/>
              <a:t>裡的</a:t>
            </a:r>
            <a:r>
              <a:rPr lang="en-US" altLang="zh-TW" dirty="0"/>
              <a:t>MQTT_VERSION</a:t>
            </a:r>
            <a:r>
              <a:rPr lang="zh-TW" altLang="en-US" dirty="0"/>
              <a:t>值改成</a:t>
            </a:r>
            <a:r>
              <a:rPr lang="en-US" altLang="zh-TW" dirty="0"/>
              <a:t>3.1</a:t>
            </a:r>
            <a:r>
              <a:rPr lang="zh-TW" altLang="en-US" dirty="0"/>
              <a:t>。</a:t>
            </a:r>
          </a:p>
        </p:txBody>
      </p:sp>
    </p:spTree>
    <p:extLst>
      <p:ext uri="{BB962C8B-B14F-4D97-AF65-F5344CB8AC3E}">
        <p14:creationId xmlns:p14="http://schemas.microsoft.com/office/powerpoint/2010/main" val="3084621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77F0785B-0796-B9CA-9EB6-C5C7239C703A}"/>
              </a:ext>
            </a:extLst>
          </p:cNvPr>
          <p:cNvSpPr txBox="1"/>
          <p:nvPr/>
        </p:nvSpPr>
        <p:spPr>
          <a:xfrm>
            <a:off x="2123728" y="116514"/>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ESP8266 </a:t>
            </a:r>
            <a:r>
              <a:rPr lang="zh-TW" altLang="en-US" sz="2000" b="1" dirty="0">
                <a:latin typeface="微軟正黑體" panose="020B0604030504040204" pitchFamily="34" charset="-120"/>
                <a:ea typeface="微軟正黑體" panose="020B0604030504040204" pitchFamily="34" charset="-120"/>
              </a:rPr>
              <a:t>開發環境設定</a:t>
            </a:r>
          </a:p>
        </p:txBody>
      </p:sp>
      <p:sp>
        <p:nvSpPr>
          <p:cNvPr id="10" name="文字方塊 9">
            <a:extLst>
              <a:ext uri="{FF2B5EF4-FFF2-40B4-BE49-F238E27FC236}">
                <a16:creationId xmlns:a16="http://schemas.microsoft.com/office/drawing/2014/main" id="{43A82B8C-FB71-8ED9-0876-7E97E4ACADF4}"/>
              </a:ext>
            </a:extLst>
          </p:cNvPr>
          <p:cNvSpPr txBox="1"/>
          <p:nvPr/>
        </p:nvSpPr>
        <p:spPr>
          <a:xfrm>
            <a:off x="107504" y="620688"/>
            <a:ext cx="9144000" cy="1846659"/>
          </a:xfrm>
          <a:prstGeom prst="rect">
            <a:avLst/>
          </a:prstGeom>
          <a:noFill/>
        </p:spPr>
        <p:txBody>
          <a:bodyPr wrap="square">
            <a:spAutoFit/>
          </a:bodyPr>
          <a:lstStyle/>
          <a:p>
            <a:pPr algn="l" rtl="0">
              <a:spcBef>
                <a:spcPts val="600"/>
              </a:spcBef>
              <a:spcAft>
                <a:spcPts val="600"/>
              </a:spcAft>
            </a:pP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1.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到</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Arduino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官網下載安裝 </a:t>
            </a:r>
            <a:r>
              <a:rPr lang="en-US" altLang="zh-TW" sz="1400" b="0" i="0" u="sng" strike="noStrike" dirty="0">
                <a:solidFill>
                  <a:srgbClr val="0000FF"/>
                </a:solidFill>
                <a:effectLst/>
                <a:latin typeface="微軟正黑體" panose="020B0604030504040204" pitchFamily="34" charset="-120"/>
                <a:ea typeface="微軟正黑體" panose="020B0604030504040204" pitchFamily="34" charset="-120"/>
                <a:hlinkClick r:id="rId2"/>
              </a:rPr>
              <a:t>Arduino IDE</a:t>
            </a:r>
            <a:r>
              <a:rPr lang="zh-TW" altLang="en-US" sz="1400" b="0" i="0" u="sng" strike="noStrike" dirty="0">
                <a:solidFill>
                  <a:srgbClr val="0000FF"/>
                </a:solidFill>
                <a:effectLst/>
                <a:latin typeface="Poiret One" panose="00000500000000000000" pitchFamily="2" charset="0"/>
                <a:ea typeface="微軟正黑體" panose="020B0604030504040204" pitchFamily="34" charset="-120"/>
              </a:rPr>
              <a:t>，</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建議下載單機版，不要使用</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Web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或</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APP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版。</a:t>
            </a:r>
            <a:endParaRPr lang="zh-TW" altLang="en-US" sz="1400" b="0" i="0" dirty="0">
              <a:solidFill>
                <a:srgbClr val="333333"/>
              </a:solidFill>
              <a:effectLst/>
              <a:latin typeface="微軟正黑體" panose="020B0604030504040204" pitchFamily="34" charset="-120"/>
              <a:ea typeface="微軟正黑體" panose="020B0604030504040204" pitchFamily="34" charset="-120"/>
            </a:endParaRPr>
          </a:p>
          <a:p>
            <a:pPr algn="l" rtl="0">
              <a:spcBef>
                <a:spcPts val="600"/>
              </a:spcBef>
              <a:spcAft>
                <a:spcPts val="600"/>
              </a:spcAft>
            </a:pP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2. Arduino IDE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的</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default</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開發環境只支援</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Arduino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官網賣的開發板，例如</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Uno, Nano…</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，而</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ESP8266</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開發板並不在</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default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的支援名單上，你必須額外的告知 </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Arduino IDE</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要新增開發板的</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URL</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a:t>
            </a:r>
            <a:endParaRPr lang="en-US" altLang="zh-TW" sz="1400" b="0" i="0" dirty="0">
              <a:solidFill>
                <a:srgbClr val="333333"/>
              </a:solidFill>
              <a:effectLst/>
              <a:latin typeface="微軟正黑體" panose="020B0604030504040204" pitchFamily="34" charset="-120"/>
              <a:ea typeface="微軟正黑體" panose="020B0604030504040204" pitchFamily="34" charset="-120"/>
            </a:endParaRPr>
          </a:p>
          <a:p>
            <a:pPr algn="l" rtl="0">
              <a:spcBef>
                <a:spcPts val="600"/>
              </a:spcBef>
              <a:spcAft>
                <a:spcPts val="600"/>
              </a:spcAft>
            </a:pP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請在</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Arduino IDE -&gt;File -&gt;Preference -&gt; Additional Board Manager URLs </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rPr>
              <a:t>填入以下的</a:t>
            </a: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URL : </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a:t>
            </a:r>
            <a:r>
              <a:rPr lang="en-US" altLang="zh-TW" sz="1400" b="1" i="0" u="sng" dirty="0">
                <a:solidFill>
                  <a:srgbClr val="FF0000"/>
                </a:solidFill>
                <a:effectLst/>
                <a:latin typeface="微軟正黑體" panose="020B0604030504040204" pitchFamily="34" charset="-120"/>
                <a:ea typeface="微軟正黑體" panose="020B0604030504040204" pitchFamily="34" charset="-120"/>
              </a:rPr>
              <a:t>http://arduino.esp8266.com/stable/package_esp8266com_index.json</a:t>
            </a: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 </a:t>
            </a:r>
            <a:endParaRPr lang="en-US" altLang="zh-TW" sz="1400" b="0" i="0" dirty="0">
              <a:solidFill>
                <a:srgbClr val="333333"/>
              </a:solidFill>
              <a:effectLst/>
              <a:latin typeface="微軟正黑體" panose="020B0604030504040204" pitchFamily="34" charset="-120"/>
              <a:ea typeface="微軟正黑體" panose="020B0604030504040204" pitchFamily="34" charset="-120"/>
            </a:endParaRPr>
          </a:p>
          <a:p>
            <a:pPr algn="l" rtl="0">
              <a:spcBef>
                <a:spcPts val="600"/>
              </a:spcBef>
              <a:spcAft>
                <a:spcPts val="600"/>
              </a:spcAft>
            </a:pP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PS: </a:t>
            </a:r>
            <a:r>
              <a:rPr lang="zh-TW" altLang="en-US" sz="1400" b="0" i="0" u="none" strike="noStrike" dirty="0">
                <a:solidFill>
                  <a:schemeClr val="tx2"/>
                </a:solidFill>
                <a:effectLst/>
                <a:latin typeface="微軟正黑體" panose="020B0604030504040204" pitchFamily="34" charset="-120"/>
                <a:ea typeface="微軟正黑體" panose="020B0604030504040204" pitchFamily="34" charset="-120"/>
              </a:rPr>
              <a:t>若已經有其他的</a:t>
            </a:r>
            <a:r>
              <a:rPr lang="en-US" altLang="zh-TW" sz="1400" b="0" i="0" u="none" strike="noStrike" dirty="0">
                <a:solidFill>
                  <a:schemeClr val="tx2"/>
                </a:solidFill>
                <a:effectLst/>
                <a:latin typeface="微軟正黑體" panose="020B0604030504040204" pitchFamily="34" charset="-120"/>
                <a:ea typeface="微軟正黑體" panose="020B0604030504040204" pitchFamily="34" charset="-120"/>
              </a:rPr>
              <a:t>URL</a:t>
            </a:r>
            <a:r>
              <a:rPr lang="zh-TW" altLang="en-US" sz="1400" b="0" i="0" u="none" strike="noStrike" dirty="0">
                <a:solidFill>
                  <a:schemeClr val="tx2"/>
                </a:solidFill>
                <a:effectLst/>
                <a:latin typeface="微軟正黑體" panose="020B0604030504040204" pitchFamily="34" charset="-120"/>
                <a:ea typeface="微軟正黑體" panose="020B0604030504040204" pitchFamily="34" charset="-120"/>
              </a:rPr>
              <a:t>存在了，請用 “</a:t>
            </a:r>
            <a:r>
              <a:rPr lang="en-US" altLang="zh-TW" sz="1400" b="0" i="0" u="none" strike="noStrike" dirty="0">
                <a:solidFill>
                  <a:schemeClr val="tx2"/>
                </a:solidFill>
                <a:effectLst/>
                <a:latin typeface="微軟正黑體" panose="020B0604030504040204" pitchFamily="34" charset="-120"/>
                <a:ea typeface="微軟正黑體" panose="020B0604030504040204" pitchFamily="34" charset="-120"/>
              </a:rPr>
              <a:t>,”</a:t>
            </a:r>
            <a:r>
              <a:rPr lang="zh-TW" altLang="en-US" sz="1400" b="0" i="0" u="none" strike="noStrike" dirty="0">
                <a:solidFill>
                  <a:schemeClr val="tx2"/>
                </a:solidFill>
                <a:effectLst/>
                <a:latin typeface="微軟正黑體" panose="020B0604030504040204" pitchFamily="34" charset="-120"/>
                <a:ea typeface="微軟正黑體" panose="020B0604030504040204" pitchFamily="34" charset="-120"/>
              </a:rPr>
              <a:t>分開。</a:t>
            </a:r>
            <a:endParaRPr lang="zh-TW" altLang="en-US" sz="1400" b="0" i="0" dirty="0">
              <a:solidFill>
                <a:schemeClr val="tx2"/>
              </a:solidFill>
              <a:effectLst/>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275946EE-AD16-1963-8FFD-449F3CE3F8EF}"/>
              </a:ext>
            </a:extLst>
          </p:cNvPr>
          <p:cNvPicPr>
            <a:picLocks noChangeAspect="1"/>
          </p:cNvPicPr>
          <p:nvPr/>
        </p:nvPicPr>
        <p:blipFill>
          <a:blip r:embed="rId3"/>
          <a:stretch>
            <a:fillRect/>
          </a:stretch>
        </p:blipFill>
        <p:spPr>
          <a:xfrm>
            <a:off x="1187624" y="2480835"/>
            <a:ext cx="5323523" cy="4260533"/>
          </a:xfrm>
          <a:prstGeom prst="rect">
            <a:avLst/>
          </a:prstGeom>
        </p:spPr>
      </p:pic>
    </p:spTree>
    <p:extLst>
      <p:ext uri="{BB962C8B-B14F-4D97-AF65-F5344CB8AC3E}">
        <p14:creationId xmlns:p14="http://schemas.microsoft.com/office/powerpoint/2010/main" val="39896758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77F0785B-0796-B9CA-9EB6-C5C7239C703A}"/>
              </a:ext>
            </a:extLst>
          </p:cNvPr>
          <p:cNvSpPr txBox="1"/>
          <p:nvPr/>
        </p:nvSpPr>
        <p:spPr>
          <a:xfrm>
            <a:off x="2123728" y="116514"/>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ESP8266 </a:t>
            </a:r>
            <a:r>
              <a:rPr lang="zh-TW" altLang="en-US" sz="2000" b="1" dirty="0">
                <a:latin typeface="微軟正黑體" panose="020B0604030504040204" pitchFamily="34" charset="-120"/>
                <a:ea typeface="微軟正黑體" panose="020B0604030504040204" pitchFamily="34" charset="-120"/>
              </a:rPr>
              <a:t>開發環境設定</a:t>
            </a:r>
          </a:p>
        </p:txBody>
      </p:sp>
      <p:sp>
        <p:nvSpPr>
          <p:cNvPr id="10" name="文字方塊 9">
            <a:extLst>
              <a:ext uri="{FF2B5EF4-FFF2-40B4-BE49-F238E27FC236}">
                <a16:creationId xmlns:a16="http://schemas.microsoft.com/office/drawing/2014/main" id="{43A82B8C-FB71-8ED9-0876-7E97E4ACADF4}"/>
              </a:ext>
            </a:extLst>
          </p:cNvPr>
          <p:cNvSpPr txBox="1"/>
          <p:nvPr/>
        </p:nvSpPr>
        <p:spPr>
          <a:xfrm>
            <a:off x="-7937" y="620688"/>
            <a:ext cx="9144000" cy="1415772"/>
          </a:xfrm>
          <a:prstGeom prst="rect">
            <a:avLst/>
          </a:prstGeom>
          <a:noFill/>
        </p:spPr>
        <p:txBody>
          <a:bodyPr wrap="square">
            <a:spAutoFit/>
          </a:bodyPr>
          <a:lstStyle/>
          <a:p>
            <a:pPr>
              <a:spcBef>
                <a:spcPts val="600"/>
              </a:spcBef>
              <a:spcAft>
                <a:spcPts val="600"/>
              </a:spcAft>
            </a:pPr>
            <a:r>
              <a:rPr lang="en-US" altLang="zh-TW" sz="1400" dirty="0">
                <a:solidFill>
                  <a:srgbClr val="000000"/>
                </a:solidFill>
                <a:latin typeface="微軟正黑體" panose="020B0604030504040204" pitchFamily="34" charset="-120"/>
                <a:ea typeface="微軟正黑體" panose="020B0604030504040204" pitchFamily="34" charset="-120"/>
              </a:rPr>
              <a:t>3. </a:t>
            </a:r>
            <a:r>
              <a:rPr lang="zh-TW" altLang="en-US" sz="1400" dirty="0">
                <a:solidFill>
                  <a:srgbClr val="000000"/>
                </a:solidFill>
                <a:latin typeface="微軟正黑體" panose="020B0604030504040204" pitchFamily="34" charset="-120"/>
                <a:ea typeface="微軟正黑體" panose="020B0604030504040204" pitchFamily="34" charset="-120"/>
              </a:rPr>
              <a:t>上面的動作只是設定告知</a:t>
            </a:r>
            <a:r>
              <a:rPr lang="en-US" altLang="zh-TW" sz="1400" dirty="0">
                <a:solidFill>
                  <a:srgbClr val="000000"/>
                </a:solidFill>
                <a:latin typeface="微軟正黑體" panose="020B0604030504040204" pitchFamily="34" charset="-120"/>
                <a:ea typeface="微軟正黑體" panose="020B0604030504040204" pitchFamily="34" charset="-120"/>
              </a:rPr>
              <a:t>URL</a:t>
            </a:r>
            <a:r>
              <a:rPr lang="zh-TW" altLang="en-US" sz="1400" dirty="0">
                <a:solidFill>
                  <a:srgbClr val="000000"/>
                </a:solidFill>
                <a:latin typeface="微軟正黑體" panose="020B0604030504040204" pitchFamily="34" charset="-120"/>
                <a:ea typeface="微軟正黑體" panose="020B0604030504040204" pitchFamily="34" charset="-120"/>
              </a:rPr>
              <a:t>而已，必須再下載</a:t>
            </a:r>
            <a:r>
              <a:rPr lang="en-US" altLang="zh-TW" sz="1400" dirty="0">
                <a:solidFill>
                  <a:srgbClr val="000000"/>
                </a:solidFill>
                <a:latin typeface="微軟正黑體" panose="020B0604030504040204" pitchFamily="34" charset="-120"/>
                <a:ea typeface="微軟正黑體" panose="020B0604030504040204" pitchFamily="34" charset="-120"/>
              </a:rPr>
              <a:t>ESP8266 package</a:t>
            </a:r>
            <a:r>
              <a:rPr lang="zh-TW" altLang="en-US" sz="1400" dirty="0">
                <a:solidFill>
                  <a:srgbClr val="000000"/>
                </a:solidFill>
                <a:latin typeface="微軟正黑體" panose="020B0604030504040204" pitchFamily="34" charset="-120"/>
                <a:ea typeface="微軟正黑體" panose="020B0604030504040204" pitchFamily="34" charset="-120"/>
              </a:rPr>
              <a:t>的動作</a:t>
            </a:r>
            <a:r>
              <a:rPr lang="zh-TW" altLang="en-US" sz="1400" dirty="0">
                <a:solidFill>
                  <a:srgbClr val="000000"/>
                </a:solidFill>
                <a:latin typeface="PMingLiU" panose="02020500000000000000" pitchFamily="18" charset="-120"/>
                <a:ea typeface="PMingLiU" panose="02020500000000000000" pitchFamily="18" charset="-120"/>
              </a:rPr>
              <a:t>，</a:t>
            </a:r>
            <a:endParaRPr lang="en-US" altLang="zh-TW" sz="1400" dirty="0">
              <a:solidFill>
                <a:srgbClr val="000000"/>
              </a:solidFill>
              <a:latin typeface="PMingLiU" panose="02020500000000000000" pitchFamily="18" charset="-120"/>
              <a:ea typeface="PMingLiU" panose="02020500000000000000" pitchFamily="18" charset="-120"/>
            </a:endParaRPr>
          </a:p>
          <a:p>
            <a:pPr>
              <a:spcBef>
                <a:spcPts val="600"/>
              </a:spcBef>
              <a:spcAft>
                <a:spcPts val="600"/>
              </a:spcAft>
            </a:pPr>
            <a:r>
              <a:rPr lang="zh-TW" altLang="en-US" sz="1400" dirty="0">
                <a:solidFill>
                  <a:srgbClr val="000000"/>
                </a:solidFill>
                <a:latin typeface="微軟正黑體" panose="020B0604030504040204" pitchFamily="34" charset="-120"/>
                <a:ea typeface="微軟正黑體" panose="020B0604030504040204" pitchFamily="34" charset="-120"/>
              </a:rPr>
              <a:t>請點選</a:t>
            </a:r>
            <a:r>
              <a:rPr lang="en-US" altLang="zh-TW" sz="1400" dirty="0">
                <a:solidFill>
                  <a:srgbClr val="000000"/>
                </a:solidFill>
                <a:latin typeface="微軟正黑體" panose="020B0604030504040204" pitchFamily="34" charset="-120"/>
                <a:ea typeface="微軟正黑體" panose="020B0604030504040204" pitchFamily="34" charset="-120"/>
              </a:rPr>
              <a:t>Arduino IDE -&gt;Tools -&gt;Board: -&gt; Boards Manager</a:t>
            </a:r>
          </a:p>
          <a:p>
            <a:pPr>
              <a:spcBef>
                <a:spcPts val="600"/>
              </a:spcBef>
              <a:spcAft>
                <a:spcPts val="600"/>
              </a:spcAft>
            </a:pPr>
            <a:r>
              <a:rPr lang="zh-TW" altLang="en-US" sz="1400" dirty="0">
                <a:solidFill>
                  <a:srgbClr val="000000"/>
                </a:solidFill>
                <a:latin typeface="微軟正黑體" panose="020B0604030504040204" pitchFamily="34" charset="-120"/>
                <a:ea typeface="微軟正黑體" panose="020B0604030504040204" pitchFamily="34" charset="-120"/>
              </a:rPr>
              <a:t>在</a:t>
            </a:r>
            <a:r>
              <a:rPr lang="en-US" altLang="zh-TW" sz="1400" dirty="0">
                <a:solidFill>
                  <a:srgbClr val="000000"/>
                </a:solidFill>
                <a:latin typeface="微軟正黑體" panose="020B0604030504040204" pitchFamily="34" charset="-120"/>
                <a:ea typeface="微軟正黑體" panose="020B0604030504040204" pitchFamily="34" charset="-120"/>
              </a:rPr>
              <a:t>Boards Manager </a:t>
            </a:r>
            <a:r>
              <a:rPr lang="zh-TW" altLang="en-US" sz="1400" dirty="0">
                <a:solidFill>
                  <a:srgbClr val="000000"/>
                </a:solidFill>
                <a:latin typeface="微軟正黑體" panose="020B0604030504040204" pitchFamily="34" charset="-120"/>
                <a:ea typeface="微軟正黑體" panose="020B0604030504040204" pitchFamily="34" charset="-120"/>
              </a:rPr>
              <a:t>視窗下，輸入＂</a:t>
            </a:r>
            <a:r>
              <a:rPr lang="en-US" altLang="zh-TW" sz="1400" dirty="0">
                <a:solidFill>
                  <a:srgbClr val="000000"/>
                </a:solidFill>
                <a:latin typeface="微軟正黑體" panose="020B0604030504040204" pitchFamily="34" charset="-120"/>
                <a:ea typeface="微軟正黑體" panose="020B0604030504040204" pitchFamily="34" charset="-120"/>
              </a:rPr>
              <a:t>ESP”</a:t>
            </a:r>
            <a:r>
              <a:rPr lang="zh-TW" altLang="en-US" sz="1400" dirty="0">
                <a:solidFill>
                  <a:srgbClr val="000000"/>
                </a:solidFill>
                <a:latin typeface="微軟正黑體" panose="020B0604030504040204" pitchFamily="34" charset="-120"/>
                <a:ea typeface="微軟正黑體" panose="020B0604030504040204" pitchFamily="34" charset="-120"/>
              </a:rPr>
              <a:t>或＂</a:t>
            </a:r>
            <a:r>
              <a:rPr lang="en-US" altLang="zh-TW" sz="1400" dirty="0">
                <a:solidFill>
                  <a:srgbClr val="000000"/>
                </a:solidFill>
                <a:latin typeface="微軟正黑體" panose="020B0604030504040204" pitchFamily="34" charset="-120"/>
                <a:ea typeface="微軟正黑體" panose="020B0604030504040204" pitchFamily="34" charset="-120"/>
              </a:rPr>
              <a:t>ESP8266</a:t>
            </a:r>
            <a:r>
              <a:rPr lang="zh-TW" altLang="en-US" sz="1400" dirty="0">
                <a:solidFill>
                  <a:srgbClr val="000000"/>
                </a:solidFill>
                <a:latin typeface="微軟正黑體" panose="020B0604030504040204" pitchFamily="34" charset="-120"/>
                <a:ea typeface="微軟正黑體" panose="020B0604030504040204" pitchFamily="34" charset="-120"/>
              </a:rPr>
              <a:t>＂ ，然後點選＂</a:t>
            </a:r>
            <a:r>
              <a:rPr lang="en-US" altLang="zh-TW" sz="1400" dirty="0">
                <a:solidFill>
                  <a:srgbClr val="000000"/>
                </a:solidFill>
                <a:latin typeface="微軟正黑體" panose="020B0604030504040204" pitchFamily="34" charset="-120"/>
                <a:ea typeface="微軟正黑體" panose="020B0604030504040204" pitchFamily="34" charset="-120"/>
              </a:rPr>
              <a:t>Install”</a:t>
            </a:r>
            <a:r>
              <a:rPr lang="zh-TW" altLang="en-US" sz="1400" dirty="0">
                <a:solidFill>
                  <a:srgbClr val="000000"/>
                </a:solidFill>
                <a:latin typeface="微軟正黑體" panose="020B0604030504040204" pitchFamily="34" charset="-120"/>
                <a:ea typeface="微軟正黑體" panose="020B0604030504040204" pitchFamily="34" charset="-120"/>
              </a:rPr>
              <a:t>安裝</a:t>
            </a:r>
            <a:r>
              <a:rPr lang="en-US" altLang="zh-TW" sz="1400" dirty="0">
                <a:solidFill>
                  <a:srgbClr val="000000"/>
                </a:solidFill>
                <a:latin typeface="微軟正黑體" panose="020B0604030504040204" pitchFamily="34" charset="-120"/>
                <a:ea typeface="微軟正黑體" panose="020B0604030504040204" pitchFamily="34" charset="-120"/>
              </a:rPr>
              <a:t>ESP8266</a:t>
            </a:r>
            <a:r>
              <a:rPr lang="zh-TW" altLang="en-US" sz="1400" dirty="0">
                <a:solidFill>
                  <a:srgbClr val="000000"/>
                </a:solidFill>
                <a:latin typeface="微軟正黑體" panose="020B0604030504040204" pitchFamily="34" charset="-120"/>
                <a:ea typeface="微軟正黑體" panose="020B0604030504040204" pitchFamily="34" charset="-120"/>
              </a:rPr>
              <a:t>的</a:t>
            </a:r>
            <a:r>
              <a:rPr lang="en-US" altLang="zh-TW" sz="1400" dirty="0">
                <a:solidFill>
                  <a:srgbClr val="000000"/>
                </a:solidFill>
                <a:latin typeface="微軟正黑體" panose="020B0604030504040204" pitchFamily="34" charset="-120"/>
                <a:ea typeface="微軟正黑體" panose="020B0604030504040204" pitchFamily="34" charset="-120"/>
              </a:rPr>
              <a:t>package</a:t>
            </a:r>
            <a:endParaRPr lang="zh-TW" altLang="en-US" sz="1400" dirty="0">
              <a:solidFill>
                <a:srgbClr val="000000"/>
              </a:solidFill>
              <a:latin typeface="微軟正黑體" panose="020B0604030504040204" pitchFamily="34" charset="-120"/>
              <a:ea typeface="微軟正黑體" panose="020B0604030504040204" pitchFamily="34" charset="-120"/>
            </a:endParaRPr>
          </a:p>
          <a:p>
            <a:pPr algn="l" rtl="0">
              <a:spcBef>
                <a:spcPts val="600"/>
              </a:spcBef>
              <a:spcAft>
                <a:spcPts val="600"/>
              </a:spcAft>
            </a:pPr>
            <a:endParaRPr lang="zh-TW" altLang="en-US" sz="1400" b="0" i="0" dirty="0">
              <a:solidFill>
                <a:srgbClr val="333333"/>
              </a:solidFill>
              <a:effectLst/>
              <a:latin typeface="微軟正黑體" panose="020B0604030504040204" pitchFamily="34" charset="-120"/>
              <a:ea typeface="微軟正黑體" panose="020B0604030504040204" pitchFamily="34" charset="-120"/>
            </a:endParaRPr>
          </a:p>
        </p:txBody>
      </p:sp>
      <p:pic>
        <p:nvPicPr>
          <p:cNvPr id="1026" name="Picture 2">
            <a:extLst>
              <a:ext uri="{FF2B5EF4-FFF2-40B4-BE49-F238E27FC236}">
                <a16:creationId xmlns:a16="http://schemas.microsoft.com/office/drawing/2014/main" id="{F7F22C04-6A9D-02C6-5162-58781A4C7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060112"/>
            <a:ext cx="7191375"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3398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77F0785B-0796-B9CA-9EB6-C5C7239C703A}"/>
              </a:ext>
            </a:extLst>
          </p:cNvPr>
          <p:cNvSpPr txBox="1"/>
          <p:nvPr/>
        </p:nvSpPr>
        <p:spPr>
          <a:xfrm>
            <a:off x="2123728" y="116514"/>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ESP8266 </a:t>
            </a:r>
            <a:r>
              <a:rPr lang="zh-TW" altLang="en-US" sz="2000" b="1" dirty="0">
                <a:latin typeface="微軟正黑體" panose="020B0604030504040204" pitchFamily="34" charset="-120"/>
                <a:ea typeface="微軟正黑體" panose="020B0604030504040204" pitchFamily="34" charset="-120"/>
              </a:rPr>
              <a:t>開發環境設定</a:t>
            </a:r>
          </a:p>
        </p:txBody>
      </p:sp>
      <p:pic>
        <p:nvPicPr>
          <p:cNvPr id="2050" name="Picture 2">
            <a:extLst>
              <a:ext uri="{FF2B5EF4-FFF2-40B4-BE49-F238E27FC236}">
                <a16:creationId xmlns:a16="http://schemas.microsoft.com/office/drawing/2014/main" id="{80F4FC72-4CCC-6620-1801-C98072A35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201" y="649660"/>
            <a:ext cx="7012305" cy="4020503"/>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B5E1A3BD-7DA0-E7CB-6DE2-DBC1F4706E08}"/>
              </a:ext>
            </a:extLst>
          </p:cNvPr>
          <p:cNvSpPr txBox="1"/>
          <p:nvPr/>
        </p:nvSpPr>
        <p:spPr>
          <a:xfrm>
            <a:off x="-7938" y="4653136"/>
            <a:ext cx="9151937" cy="892552"/>
          </a:xfrm>
          <a:prstGeom prst="rect">
            <a:avLst/>
          </a:prstGeom>
          <a:noFill/>
        </p:spPr>
        <p:txBody>
          <a:bodyPr wrap="square">
            <a:spAutoFit/>
          </a:bodyPr>
          <a:lstStyle/>
          <a:p>
            <a:pPr>
              <a:spcBef>
                <a:spcPts val="600"/>
              </a:spcBef>
              <a:spcAft>
                <a:spcPts val="600"/>
              </a:spcAft>
            </a:pPr>
            <a:r>
              <a:rPr lang="en-US" altLang="zh-TW" sz="1400" dirty="0">
                <a:solidFill>
                  <a:srgbClr val="000000"/>
                </a:solidFill>
                <a:latin typeface="微軟正黑體" panose="020B0604030504040204" pitchFamily="34" charset="-120"/>
                <a:ea typeface="微軟正黑體" panose="020B0604030504040204" pitchFamily="34" charset="-120"/>
              </a:rPr>
              <a:t>4. </a:t>
            </a:r>
            <a:r>
              <a:rPr lang="zh-TW" altLang="en-US" sz="1400" dirty="0">
                <a:solidFill>
                  <a:srgbClr val="000000"/>
                </a:solidFill>
                <a:latin typeface="微軟正黑體" panose="020B0604030504040204" pitchFamily="34" charset="-120"/>
                <a:ea typeface="微軟正黑體" panose="020B0604030504040204" pitchFamily="34" charset="-120"/>
              </a:rPr>
              <a:t>設定開發板</a:t>
            </a:r>
            <a:endParaRPr lang="en-US" altLang="zh-TW" sz="1400" dirty="0">
              <a:solidFill>
                <a:srgbClr val="000000"/>
              </a:solidFill>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1400" b="0" i="0" dirty="0">
                <a:solidFill>
                  <a:srgbClr val="000000"/>
                </a:solidFill>
                <a:effectLst/>
                <a:latin typeface="Microsoft JhengHei" panose="020B0604030504040204" pitchFamily="34" charset="-120"/>
                <a:ea typeface="Microsoft JhengHei" panose="020B0604030504040204" pitchFamily="34" charset="-120"/>
              </a:rPr>
              <a:t>請點選</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Arduino IDE -&gt;Tools -&gt;Board: </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，然後在支援的開發板下點選你手上的</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ESP8266</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開發板；完成開發板的選定後，你就可將你的開發板插上</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USB cable</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和你的電腦做連接了</a:t>
            </a:r>
            <a:endParaRPr lang="zh-TW" altLang="en-US" sz="1400" dirty="0">
              <a:solidFill>
                <a:srgbClr val="00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292929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77F0785B-0796-B9CA-9EB6-C5C7239C703A}"/>
              </a:ext>
            </a:extLst>
          </p:cNvPr>
          <p:cNvSpPr txBox="1"/>
          <p:nvPr/>
        </p:nvSpPr>
        <p:spPr>
          <a:xfrm>
            <a:off x="2123728" y="116514"/>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ESP8266 </a:t>
            </a:r>
            <a:r>
              <a:rPr lang="zh-TW" altLang="en-US" sz="2000" b="1" dirty="0">
                <a:latin typeface="微軟正黑體" panose="020B0604030504040204" pitchFamily="34" charset="-120"/>
                <a:ea typeface="微軟正黑體" panose="020B0604030504040204" pitchFamily="34" charset="-120"/>
              </a:rPr>
              <a:t>開發環境設定</a:t>
            </a:r>
          </a:p>
        </p:txBody>
      </p:sp>
      <p:sp>
        <p:nvSpPr>
          <p:cNvPr id="7" name="文字方塊 6">
            <a:extLst>
              <a:ext uri="{FF2B5EF4-FFF2-40B4-BE49-F238E27FC236}">
                <a16:creationId xmlns:a16="http://schemas.microsoft.com/office/drawing/2014/main" id="{B5E1A3BD-7DA0-E7CB-6DE2-DBC1F4706E08}"/>
              </a:ext>
            </a:extLst>
          </p:cNvPr>
          <p:cNvSpPr txBox="1"/>
          <p:nvPr/>
        </p:nvSpPr>
        <p:spPr>
          <a:xfrm>
            <a:off x="0" y="4965070"/>
            <a:ext cx="9151937" cy="1600438"/>
          </a:xfrm>
          <a:prstGeom prst="rect">
            <a:avLst/>
          </a:prstGeom>
          <a:noFill/>
        </p:spPr>
        <p:txBody>
          <a:bodyPr wrap="square">
            <a:spAutoFit/>
          </a:bodyPr>
          <a:lstStyle/>
          <a:p>
            <a:r>
              <a:rPr lang="en-US" altLang="zh-TW" sz="1400" dirty="0">
                <a:solidFill>
                  <a:srgbClr val="000000"/>
                </a:solidFill>
                <a:latin typeface="Microsoft JhengHei" panose="020B0604030504040204" pitchFamily="34" charset="-120"/>
                <a:ea typeface="Microsoft JhengHei" panose="020B0604030504040204" pitchFamily="34" charset="-120"/>
              </a:rPr>
              <a:t>5. </a:t>
            </a:r>
            <a:r>
              <a:rPr lang="zh-TW" altLang="en-US" sz="1400" dirty="0">
                <a:solidFill>
                  <a:srgbClr val="000000"/>
                </a:solidFill>
                <a:latin typeface="Microsoft JhengHei" panose="020B0604030504040204" pitchFamily="34" charset="-120"/>
                <a:ea typeface="Microsoft JhengHei" panose="020B0604030504040204" pitchFamily="34" charset="-120"/>
              </a:rPr>
              <a:t>設定</a:t>
            </a:r>
            <a:r>
              <a:rPr lang="en-US" altLang="zh-TW" sz="1400" dirty="0">
                <a:solidFill>
                  <a:srgbClr val="000000"/>
                </a:solidFill>
                <a:latin typeface="Microsoft JhengHei" panose="020B0604030504040204" pitchFamily="34" charset="-120"/>
                <a:ea typeface="Microsoft JhengHei" panose="020B0604030504040204" pitchFamily="34" charset="-120"/>
              </a:rPr>
              <a:t>com port, baud-rate</a:t>
            </a:r>
            <a:r>
              <a:rPr lang="zh-TW" altLang="en-US" sz="1400" dirty="0">
                <a:solidFill>
                  <a:srgbClr val="000000"/>
                </a:solidFill>
                <a:latin typeface="Microsoft JhengHei" panose="020B0604030504040204" pitchFamily="34" charset="-120"/>
                <a:ea typeface="Microsoft JhengHei" panose="020B0604030504040204" pitchFamily="34" charset="-120"/>
              </a:rPr>
              <a:t>以及開發板的參數</a:t>
            </a:r>
          </a:p>
          <a:p>
            <a:r>
              <a:rPr lang="zh-TW" altLang="en-US" sz="1400" dirty="0">
                <a:solidFill>
                  <a:srgbClr val="000000"/>
                </a:solidFill>
                <a:latin typeface="Microsoft JhengHei" panose="020B0604030504040204" pitchFamily="34" charset="-120"/>
                <a:ea typeface="Microsoft JhengHei" panose="020B0604030504040204" pitchFamily="34" charset="-120"/>
              </a:rPr>
              <a:t>開發板插上</a:t>
            </a:r>
            <a:r>
              <a:rPr lang="en-US" altLang="zh-TW" sz="1400" dirty="0">
                <a:solidFill>
                  <a:srgbClr val="000000"/>
                </a:solidFill>
                <a:latin typeface="Microsoft JhengHei" panose="020B0604030504040204" pitchFamily="34" charset="-120"/>
                <a:ea typeface="Microsoft JhengHei" panose="020B0604030504040204" pitchFamily="34" charset="-120"/>
              </a:rPr>
              <a:t>USB cable</a:t>
            </a:r>
            <a:r>
              <a:rPr lang="zh-TW" altLang="en-US" sz="1400" dirty="0">
                <a:solidFill>
                  <a:srgbClr val="000000"/>
                </a:solidFill>
                <a:latin typeface="Microsoft JhengHei" panose="020B0604030504040204" pitchFamily="34" charset="-120"/>
                <a:ea typeface="Microsoft JhengHei" panose="020B0604030504040204" pitchFamily="34" charset="-120"/>
              </a:rPr>
              <a:t>後，電腦端應該會自動幫你安裝驅動程式 ，若沒有，上網搜尋</a:t>
            </a:r>
            <a:r>
              <a:rPr lang="en-US" altLang="zh-TW" sz="1400" dirty="0">
                <a:solidFill>
                  <a:srgbClr val="000000"/>
                </a:solidFill>
                <a:latin typeface="Microsoft JhengHei" panose="020B0604030504040204" pitchFamily="34" charset="-120"/>
                <a:ea typeface="Microsoft JhengHei" panose="020B0604030504040204" pitchFamily="34" charset="-120"/>
              </a:rPr>
              <a:t>CP2102 </a:t>
            </a:r>
            <a:r>
              <a:rPr lang="zh-TW" altLang="en-US" sz="1400" dirty="0">
                <a:solidFill>
                  <a:srgbClr val="000000"/>
                </a:solidFill>
                <a:latin typeface="Microsoft JhengHei" panose="020B0604030504040204" pitchFamily="34" charset="-120"/>
                <a:ea typeface="Microsoft JhengHei" panose="020B0604030504040204" pitchFamily="34" charset="-120"/>
              </a:rPr>
              <a:t>或 </a:t>
            </a:r>
            <a:r>
              <a:rPr lang="en-US" altLang="zh-TW" sz="1400" dirty="0">
                <a:solidFill>
                  <a:srgbClr val="000000"/>
                </a:solidFill>
                <a:latin typeface="Microsoft JhengHei" panose="020B0604030504040204" pitchFamily="34" charset="-120"/>
                <a:ea typeface="Microsoft JhengHei" panose="020B0604030504040204" pitchFamily="34" charset="-120"/>
              </a:rPr>
              <a:t>CH340 USB-to-UART </a:t>
            </a:r>
            <a:r>
              <a:rPr lang="zh-TW" altLang="en-US" sz="1400" dirty="0">
                <a:solidFill>
                  <a:srgbClr val="000000"/>
                </a:solidFill>
                <a:latin typeface="Microsoft JhengHei" panose="020B0604030504040204" pitchFamily="34" charset="-120"/>
                <a:ea typeface="Microsoft JhengHei" panose="020B0604030504040204" pitchFamily="34" charset="-120"/>
              </a:rPr>
              <a:t>驅動程式然後手動安裝即可。</a:t>
            </a:r>
          </a:p>
          <a:p>
            <a:r>
              <a:rPr lang="en-US" altLang="zh-TW" sz="1400" dirty="0">
                <a:solidFill>
                  <a:srgbClr val="000000"/>
                </a:solidFill>
                <a:latin typeface="Microsoft JhengHei" panose="020B0604030504040204" pitchFamily="34" charset="-120"/>
                <a:ea typeface="Microsoft JhengHei" panose="020B0604030504040204" pitchFamily="34" charset="-120"/>
              </a:rPr>
              <a:t>PS: </a:t>
            </a:r>
            <a:r>
              <a:rPr lang="zh-TW" altLang="en-US" sz="1400" dirty="0">
                <a:solidFill>
                  <a:srgbClr val="000000"/>
                </a:solidFill>
                <a:latin typeface="Microsoft JhengHei" panose="020B0604030504040204" pitchFamily="34" charset="-120"/>
                <a:ea typeface="Microsoft JhengHei" panose="020B0604030504040204" pitchFamily="34" charset="-120"/>
              </a:rPr>
              <a:t>目前市面大都是</a:t>
            </a:r>
            <a:r>
              <a:rPr lang="en-US" altLang="zh-TW" sz="1400" dirty="0">
                <a:solidFill>
                  <a:srgbClr val="000000"/>
                </a:solidFill>
                <a:latin typeface="Microsoft JhengHei" panose="020B0604030504040204" pitchFamily="34" charset="-120"/>
                <a:ea typeface="Microsoft JhengHei" panose="020B0604030504040204" pitchFamily="34" charset="-120"/>
              </a:rPr>
              <a:t>CP2102 </a:t>
            </a:r>
            <a:r>
              <a:rPr lang="zh-TW" altLang="en-US" sz="1400" dirty="0">
                <a:solidFill>
                  <a:srgbClr val="000000"/>
                </a:solidFill>
                <a:latin typeface="Microsoft JhengHei" panose="020B0604030504040204" pitchFamily="34" charset="-120"/>
                <a:ea typeface="Microsoft JhengHei" panose="020B0604030504040204" pitchFamily="34" charset="-120"/>
              </a:rPr>
              <a:t>或 </a:t>
            </a:r>
            <a:r>
              <a:rPr lang="en-US" altLang="zh-TW" sz="1400" dirty="0">
                <a:solidFill>
                  <a:srgbClr val="000000"/>
                </a:solidFill>
                <a:latin typeface="Microsoft JhengHei" panose="020B0604030504040204" pitchFamily="34" charset="-120"/>
                <a:ea typeface="Microsoft JhengHei" panose="020B0604030504040204" pitchFamily="34" charset="-120"/>
              </a:rPr>
              <a:t>CH340 </a:t>
            </a:r>
            <a:r>
              <a:rPr lang="zh-TW" altLang="en-US" sz="1400" dirty="0">
                <a:solidFill>
                  <a:srgbClr val="000000"/>
                </a:solidFill>
                <a:latin typeface="Microsoft JhengHei" panose="020B0604030504040204" pitchFamily="34" charset="-120"/>
                <a:ea typeface="Microsoft JhengHei" panose="020B0604030504040204" pitchFamily="34" charset="-120"/>
              </a:rPr>
              <a:t>這兩顆</a:t>
            </a:r>
            <a:r>
              <a:rPr lang="en-US" altLang="zh-TW" sz="1400" dirty="0">
                <a:solidFill>
                  <a:srgbClr val="000000"/>
                </a:solidFill>
                <a:latin typeface="Microsoft JhengHei" panose="020B0604030504040204" pitchFamily="34" charset="-120"/>
                <a:ea typeface="Microsoft JhengHei" panose="020B0604030504040204" pitchFamily="34" charset="-120"/>
              </a:rPr>
              <a:t>USB-to-UART IC</a:t>
            </a:r>
          </a:p>
          <a:p>
            <a:r>
              <a:rPr lang="zh-TW" altLang="en-US" sz="1400" dirty="0">
                <a:solidFill>
                  <a:srgbClr val="000000"/>
                </a:solidFill>
                <a:latin typeface="Microsoft JhengHei" panose="020B0604030504040204" pitchFamily="34" charset="-120"/>
                <a:ea typeface="Microsoft JhengHei" panose="020B0604030504040204" pitchFamily="34" charset="-120"/>
              </a:rPr>
              <a:t>沒意外的話，你電腦</a:t>
            </a:r>
            <a:r>
              <a:rPr lang="en-US" altLang="zh-TW" sz="1400" dirty="0">
                <a:solidFill>
                  <a:srgbClr val="000000"/>
                </a:solidFill>
                <a:latin typeface="Microsoft JhengHei" panose="020B0604030504040204" pitchFamily="34" charset="-120"/>
                <a:ea typeface="Microsoft JhengHei" panose="020B0604030504040204" pitchFamily="34" charset="-120"/>
              </a:rPr>
              <a:t>com-port </a:t>
            </a:r>
            <a:r>
              <a:rPr lang="zh-TW" altLang="en-US" sz="1400" dirty="0">
                <a:solidFill>
                  <a:srgbClr val="000000"/>
                </a:solidFill>
                <a:latin typeface="Microsoft JhengHei" panose="020B0604030504040204" pitchFamily="34" charset="-120"/>
                <a:ea typeface="Microsoft JhengHei" panose="020B0604030504040204" pitchFamily="34" charset="-120"/>
              </a:rPr>
              <a:t>應該會多出一個，那就是和</a:t>
            </a:r>
            <a:r>
              <a:rPr lang="en-US" altLang="zh-TW" sz="1400" dirty="0">
                <a:solidFill>
                  <a:srgbClr val="000000"/>
                </a:solidFill>
                <a:latin typeface="Microsoft JhengHei" panose="020B0604030504040204" pitchFamily="34" charset="-120"/>
                <a:ea typeface="Microsoft JhengHei" panose="020B0604030504040204" pitchFamily="34" charset="-120"/>
              </a:rPr>
              <a:t>ESP8266</a:t>
            </a:r>
            <a:r>
              <a:rPr lang="zh-TW" altLang="en-US" sz="1400" dirty="0">
                <a:solidFill>
                  <a:srgbClr val="000000"/>
                </a:solidFill>
                <a:latin typeface="Microsoft JhengHei" panose="020B0604030504040204" pitchFamily="34" charset="-120"/>
                <a:ea typeface="Microsoft JhengHei" panose="020B0604030504040204" pitchFamily="34" charset="-120"/>
              </a:rPr>
              <a:t>溝通的</a:t>
            </a:r>
            <a:r>
              <a:rPr lang="en-US" altLang="zh-TW" sz="1400" dirty="0">
                <a:solidFill>
                  <a:srgbClr val="000000"/>
                </a:solidFill>
                <a:latin typeface="Microsoft JhengHei" panose="020B0604030504040204" pitchFamily="34" charset="-120"/>
                <a:ea typeface="Microsoft JhengHei" panose="020B0604030504040204" pitchFamily="34" charset="-120"/>
              </a:rPr>
              <a:t>com-port</a:t>
            </a:r>
            <a:r>
              <a:rPr lang="zh-TW" altLang="en-US" sz="1400" dirty="0">
                <a:solidFill>
                  <a:srgbClr val="000000"/>
                </a:solidFill>
                <a:latin typeface="Microsoft JhengHei" panose="020B0604030504040204" pitchFamily="34" charset="-120"/>
                <a:ea typeface="Microsoft JhengHei" panose="020B0604030504040204" pitchFamily="34" charset="-120"/>
              </a:rPr>
              <a:t>。</a:t>
            </a:r>
          </a:p>
          <a:p>
            <a:r>
              <a:rPr lang="zh-TW" altLang="en-US" sz="1400" dirty="0">
                <a:solidFill>
                  <a:srgbClr val="000000"/>
                </a:solidFill>
                <a:latin typeface="Microsoft JhengHei" panose="020B0604030504040204" pitchFamily="34" charset="-120"/>
                <a:ea typeface="Microsoft JhengHei" panose="020B0604030504040204" pitchFamily="34" charset="-120"/>
              </a:rPr>
              <a:t>接著，請檢查下圖紅框中參數是否與符合你的開發板。</a:t>
            </a:r>
          </a:p>
          <a:p>
            <a:r>
              <a:rPr lang="en-US" altLang="zh-TW" sz="1400" dirty="0">
                <a:solidFill>
                  <a:srgbClr val="000000"/>
                </a:solidFill>
                <a:latin typeface="Microsoft JhengHei" panose="020B0604030504040204" pitchFamily="34" charset="-120"/>
                <a:ea typeface="Microsoft JhengHei" panose="020B0604030504040204" pitchFamily="34" charset="-120"/>
              </a:rPr>
              <a:t>PS: </a:t>
            </a:r>
            <a:r>
              <a:rPr lang="zh-TW" altLang="en-US" sz="1400" dirty="0">
                <a:solidFill>
                  <a:srgbClr val="000000"/>
                </a:solidFill>
                <a:latin typeface="Microsoft JhengHei" panose="020B0604030504040204" pitchFamily="34" charset="-120"/>
                <a:ea typeface="Microsoft JhengHei" panose="020B0604030504040204" pitchFamily="34" charset="-120"/>
              </a:rPr>
              <a:t>若不確定，也無仿，等下載有誤時，再回頭來改。</a:t>
            </a:r>
            <a:endParaRPr lang="en-US" altLang="zh-TW" sz="1400" dirty="0">
              <a:solidFill>
                <a:srgbClr val="000000"/>
              </a:solidFill>
              <a:latin typeface="Microsoft JhengHei" panose="020B0604030504040204" pitchFamily="34" charset="-120"/>
              <a:ea typeface="Microsoft JhengHei" panose="020B0604030504040204" pitchFamily="34" charset="-120"/>
            </a:endParaRPr>
          </a:p>
        </p:txBody>
      </p:sp>
      <p:pic>
        <p:nvPicPr>
          <p:cNvPr id="2" name="圖片 1">
            <a:extLst>
              <a:ext uri="{FF2B5EF4-FFF2-40B4-BE49-F238E27FC236}">
                <a16:creationId xmlns:a16="http://schemas.microsoft.com/office/drawing/2014/main" id="{3191F708-A982-7D41-93A0-34D4BF0CB85D}"/>
              </a:ext>
            </a:extLst>
          </p:cNvPr>
          <p:cNvPicPr>
            <a:picLocks noChangeAspect="1"/>
          </p:cNvPicPr>
          <p:nvPr/>
        </p:nvPicPr>
        <p:blipFill>
          <a:blip r:embed="rId2"/>
          <a:stretch>
            <a:fillRect/>
          </a:stretch>
        </p:blipFill>
        <p:spPr>
          <a:xfrm>
            <a:off x="1907704" y="634752"/>
            <a:ext cx="4594860" cy="4316254"/>
          </a:xfrm>
          <a:prstGeom prst="rect">
            <a:avLst/>
          </a:prstGeom>
        </p:spPr>
      </p:pic>
    </p:spTree>
    <p:extLst>
      <p:ext uri="{BB962C8B-B14F-4D97-AF65-F5344CB8AC3E}">
        <p14:creationId xmlns:p14="http://schemas.microsoft.com/office/powerpoint/2010/main" val="30809185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77F0785B-0796-B9CA-9EB6-C5C7239C703A}"/>
              </a:ext>
            </a:extLst>
          </p:cNvPr>
          <p:cNvSpPr txBox="1"/>
          <p:nvPr/>
        </p:nvSpPr>
        <p:spPr>
          <a:xfrm>
            <a:off x="2123728" y="116514"/>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ESP8266 </a:t>
            </a:r>
            <a:r>
              <a:rPr lang="zh-TW" altLang="en-US" sz="2000" b="1" dirty="0">
                <a:latin typeface="微軟正黑體" panose="020B0604030504040204" pitchFamily="34" charset="-120"/>
                <a:ea typeface="微軟正黑體" panose="020B0604030504040204" pitchFamily="34" charset="-120"/>
              </a:rPr>
              <a:t>開發環境設定</a:t>
            </a:r>
          </a:p>
        </p:txBody>
      </p:sp>
      <p:sp>
        <p:nvSpPr>
          <p:cNvPr id="7" name="文字方塊 6">
            <a:extLst>
              <a:ext uri="{FF2B5EF4-FFF2-40B4-BE49-F238E27FC236}">
                <a16:creationId xmlns:a16="http://schemas.microsoft.com/office/drawing/2014/main" id="{B5E1A3BD-7DA0-E7CB-6DE2-DBC1F4706E08}"/>
              </a:ext>
            </a:extLst>
          </p:cNvPr>
          <p:cNvSpPr txBox="1"/>
          <p:nvPr/>
        </p:nvSpPr>
        <p:spPr>
          <a:xfrm>
            <a:off x="-7938" y="5128736"/>
            <a:ext cx="9151937" cy="892552"/>
          </a:xfrm>
          <a:prstGeom prst="rect">
            <a:avLst/>
          </a:prstGeom>
          <a:noFill/>
        </p:spPr>
        <p:txBody>
          <a:bodyPr wrap="square">
            <a:spAutoFit/>
          </a:bodyPr>
          <a:lstStyle/>
          <a:p>
            <a:pPr>
              <a:spcBef>
                <a:spcPts val="600"/>
              </a:spcBef>
              <a:spcAft>
                <a:spcPts val="600"/>
              </a:spcAft>
            </a:pPr>
            <a:r>
              <a:rPr lang="en-US" altLang="zh-TW" sz="1400" dirty="0">
                <a:solidFill>
                  <a:srgbClr val="000000"/>
                </a:solidFill>
                <a:latin typeface="微軟正黑體" panose="020B0604030504040204" pitchFamily="34" charset="-120"/>
                <a:ea typeface="微軟正黑體" panose="020B0604030504040204" pitchFamily="34" charset="-120"/>
              </a:rPr>
              <a:t>4. </a:t>
            </a:r>
            <a:r>
              <a:rPr lang="zh-TW" altLang="en-US" sz="1400" dirty="0">
                <a:solidFill>
                  <a:srgbClr val="000000"/>
                </a:solidFill>
                <a:latin typeface="微軟正黑體" panose="020B0604030504040204" pitchFamily="34" charset="-120"/>
                <a:ea typeface="微軟正黑體" panose="020B0604030504040204" pitchFamily="34" charset="-120"/>
              </a:rPr>
              <a:t>設定開發板</a:t>
            </a:r>
            <a:endParaRPr lang="en-US" altLang="zh-TW" sz="1400" dirty="0">
              <a:solidFill>
                <a:srgbClr val="000000"/>
              </a:solidFill>
              <a:latin typeface="微軟正黑體" panose="020B0604030504040204" pitchFamily="34" charset="-120"/>
              <a:ea typeface="微軟正黑體" panose="020B0604030504040204" pitchFamily="34" charset="-120"/>
            </a:endParaRPr>
          </a:p>
          <a:p>
            <a:pPr>
              <a:spcBef>
                <a:spcPts val="600"/>
              </a:spcBef>
              <a:spcAft>
                <a:spcPts val="600"/>
              </a:spcAft>
            </a:pPr>
            <a:r>
              <a:rPr lang="zh-TW" altLang="en-US" sz="1400" b="0" i="0" dirty="0">
                <a:solidFill>
                  <a:srgbClr val="000000"/>
                </a:solidFill>
                <a:effectLst/>
                <a:latin typeface="Microsoft JhengHei" panose="020B0604030504040204" pitchFamily="34" charset="-120"/>
                <a:ea typeface="Microsoft JhengHei" panose="020B0604030504040204" pitchFamily="34" charset="-120"/>
              </a:rPr>
              <a:t>請點選</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Arduino IDE -&gt;Tools -&gt;Board: </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，然後在支援的開發板下點選你手上的</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ESP8266</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開發板；完成開發板的選定後，你就可將你的開發板插上</a:t>
            </a:r>
            <a:r>
              <a:rPr lang="en-US" altLang="zh-TW" sz="1400" b="0" i="0" dirty="0">
                <a:solidFill>
                  <a:srgbClr val="000000"/>
                </a:solidFill>
                <a:effectLst/>
                <a:latin typeface="Microsoft JhengHei" panose="020B0604030504040204" pitchFamily="34" charset="-120"/>
                <a:ea typeface="Microsoft JhengHei" panose="020B0604030504040204" pitchFamily="34" charset="-120"/>
              </a:rPr>
              <a:t>USB cable</a:t>
            </a:r>
            <a:r>
              <a:rPr lang="zh-TW" altLang="en-US" sz="1400" b="0" i="0" dirty="0">
                <a:solidFill>
                  <a:srgbClr val="000000"/>
                </a:solidFill>
                <a:effectLst/>
                <a:latin typeface="Microsoft JhengHei" panose="020B0604030504040204" pitchFamily="34" charset="-120"/>
                <a:ea typeface="Microsoft JhengHei" panose="020B0604030504040204" pitchFamily="34" charset="-120"/>
              </a:rPr>
              <a:t>和你的電腦做連接了</a:t>
            </a:r>
            <a:endParaRPr lang="zh-TW" altLang="en-US" sz="1400" dirty="0">
              <a:solidFill>
                <a:srgbClr val="000000"/>
              </a:solidFill>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678C684C-E5C2-83D3-5D6B-FD8850C78C73}"/>
              </a:ext>
            </a:extLst>
          </p:cNvPr>
          <p:cNvSpPr txBox="1"/>
          <p:nvPr/>
        </p:nvSpPr>
        <p:spPr>
          <a:xfrm>
            <a:off x="323528" y="1415266"/>
            <a:ext cx="7992888" cy="2308324"/>
          </a:xfrm>
          <a:prstGeom prst="rect">
            <a:avLst/>
          </a:prstGeom>
          <a:noFill/>
        </p:spPr>
        <p:txBody>
          <a:bodyPr wrap="square">
            <a:spAutoFit/>
          </a:bodyPr>
          <a:lstStyle/>
          <a:p>
            <a:r>
              <a:rPr lang="en-US" altLang="zh-TW" dirty="0"/>
              <a:t>Step II: </a:t>
            </a:r>
            <a:r>
              <a:rPr lang="zh-TW" altLang="en-US" dirty="0"/>
              <a:t>設定</a:t>
            </a:r>
            <a:r>
              <a:rPr lang="en-US" altLang="zh-TW" dirty="0"/>
              <a:t>com port, baud-rate</a:t>
            </a:r>
            <a:r>
              <a:rPr lang="zh-TW" altLang="en-US" dirty="0"/>
              <a:t>以及開發板的參數</a:t>
            </a:r>
          </a:p>
          <a:p>
            <a:r>
              <a:rPr lang="zh-TW" altLang="en-US" dirty="0"/>
              <a:t>開發板插上</a:t>
            </a:r>
            <a:r>
              <a:rPr lang="en-US" altLang="zh-TW" dirty="0"/>
              <a:t>USB cable</a:t>
            </a:r>
            <a:r>
              <a:rPr lang="zh-TW" altLang="en-US" dirty="0"/>
              <a:t>後，電腦端應該會自動幫你安裝驅動程式 ，若沒有，上網搜尋</a:t>
            </a:r>
            <a:r>
              <a:rPr lang="en-US" altLang="zh-TW" dirty="0"/>
              <a:t>CP2102 </a:t>
            </a:r>
            <a:r>
              <a:rPr lang="zh-TW" altLang="en-US" dirty="0"/>
              <a:t>或 </a:t>
            </a:r>
            <a:r>
              <a:rPr lang="en-US" altLang="zh-TW" dirty="0"/>
              <a:t>CH340 USB-to-UART </a:t>
            </a:r>
            <a:r>
              <a:rPr lang="zh-TW" altLang="en-US" dirty="0"/>
              <a:t>驅動程式然後手動安裝即可。</a:t>
            </a:r>
          </a:p>
          <a:p>
            <a:r>
              <a:rPr lang="en-US" altLang="zh-TW" dirty="0"/>
              <a:t>PS: </a:t>
            </a:r>
            <a:r>
              <a:rPr lang="zh-TW" altLang="en-US" dirty="0"/>
              <a:t>目前市面大都是</a:t>
            </a:r>
            <a:r>
              <a:rPr lang="en-US" altLang="zh-TW" dirty="0"/>
              <a:t>CP2102 </a:t>
            </a:r>
            <a:r>
              <a:rPr lang="zh-TW" altLang="en-US" dirty="0"/>
              <a:t>或 </a:t>
            </a:r>
            <a:r>
              <a:rPr lang="en-US" altLang="zh-TW" dirty="0"/>
              <a:t>CH340 </a:t>
            </a:r>
            <a:r>
              <a:rPr lang="zh-TW" altLang="en-US" dirty="0"/>
              <a:t>這兩顆</a:t>
            </a:r>
            <a:r>
              <a:rPr lang="en-US" altLang="zh-TW" dirty="0"/>
              <a:t>USB-to-UART IC</a:t>
            </a:r>
          </a:p>
          <a:p>
            <a:r>
              <a:rPr lang="zh-TW" altLang="en-US" dirty="0"/>
              <a:t>沒意外的話，你電腦</a:t>
            </a:r>
            <a:r>
              <a:rPr lang="en-US" altLang="zh-TW" dirty="0"/>
              <a:t>com-port </a:t>
            </a:r>
            <a:r>
              <a:rPr lang="zh-TW" altLang="en-US" dirty="0"/>
              <a:t>應該會多出一個，那就是和</a:t>
            </a:r>
            <a:r>
              <a:rPr lang="en-US" altLang="zh-TW" dirty="0"/>
              <a:t>ESP8266</a:t>
            </a:r>
            <a:r>
              <a:rPr lang="zh-TW" altLang="en-US" dirty="0"/>
              <a:t>溝通的</a:t>
            </a:r>
            <a:r>
              <a:rPr lang="en-US" altLang="zh-TW" dirty="0"/>
              <a:t>com-port</a:t>
            </a:r>
            <a:r>
              <a:rPr lang="zh-TW" altLang="en-US" dirty="0"/>
              <a:t>。</a:t>
            </a:r>
          </a:p>
          <a:p>
            <a:r>
              <a:rPr lang="zh-TW" altLang="en-US" dirty="0"/>
              <a:t>接著，請檢查下圖紅框中參數是否與符合你的開發板。</a:t>
            </a:r>
          </a:p>
          <a:p>
            <a:r>
              <a:rPr lang="en-US" altLang="zh-TW" dirty="0"/>
              <a:t>PS: </a:t>
            </a:r>
            <a:r>
              <a:rPr lang="zh-TW" altLang="en-US" dirty="0"/>
              <a:t>若不確定，也無仿，等下載有誤時，再回頭來改。</a:t>
            </a:r>
          </a:p>
        </p:txBody>
      </p:sp>
    </p:spTree>
    <p:extLst>
      <p:ext uri="{BB962C8B-B14F-4D97-AF65-F5344CB8AC3E}">
        <p14:creationId xmlns:p14="http://schemas.microsoft.com/office/powerpoint/2010/main" val="1074699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4B6B7DBB-D8CE-839D-B683-B42F9B4C5AA8}"/>
              </a:ext>
            </a:extLst>
          </p:cNvPr>
          <p:cNvSpPr txBox="1"/>
          <p:nvPr/>
        </p:nvSpPr>
        <p:spPr>
          <a:xfrm>
            <a:off x="107504" y="1340768"/>
            <a:ext cx="9144000" cy="3539430"/>
          </a:xfrm>
          <a:prstGeom prst="rect">
            <a:avLst/>
          </a:prstGeom>
          <a:noFill/>
        </p:spPr>
        <p:txBody>
          <a:bodyPr wrap="square">
            <a:spAutoFit/>
          </a:bodyPr>
          <a:lstStyle/>
          <a:p>
            <a:r>
              <a:rPr lang="en-US" altLang="zh-TW" sz="1600" dirty="0" err="1">
                <a:latin typeface="微軟正黑體" panose="020B0604030504040204" pitchFamily="34" charset="-120"/>
                <a:ea typeface="微軟正黑體" panose="020B0604030504040204" pitchFamily="34" charset="-120"/>
              </a:rPr>
              <a:t>os.path.isdir</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path1</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只有當</a:t>
            </a:r>
            <a:r>
              <a:rPr lang="en-US" altLang="zh-TW" sz="1600" dirty="0">
                <a:latin typeface="微軟正黑體" panose="020B0604030504040204" pitchFamily="34" charset="-120"/>
                <a:ea typeface="微軟正黑體" panose="020B0604030504040204" pitchFamily="34" charset="-120"/>
              </a:rPr>
              <a:t>path1</a:t>
            </a:r>
            <a:r>
              <a:rPr lang="zh-TW" altLang="en-US" sz="1600" dirty="0">
                <a:latin typeface="微軟正黑體" panose="020B0604030504040204" pitchFamily="34" charset="-120"/>
                <a:ea typeface="微軟正黑體" panose="020B0604030504040204" pitchFamily="34" charset="-120"/>
              </a:rPr>
              <a:t>描述的是一個目錄（不包括檔名）時才會返回</a:t>
            </a:r>
            <a:r>
              <a:rPr lang="en-US" altLang="zh-TW" sz="1600" dirty="0">
                <a:latin typeface="微軟正黑體" panose="020B0604030504040204" pitchFamily="34" charset="-120"/>
                <a:ea typeface="微軟正黑體" panose="020B0604030504040204" pitchFamily="34" charset="-120"/>
              </a:rPr>
              <a:t>true</a:t>
            </a:r>
            <a:r>
              <a:rPr lang="zh-TW" altLang="en-US" sz="1600" dirty="0">
                <a:latin typeface="微軟正黑體" panose="020B0604030504040204" pitchFamily="34" charset="-120"/>
                <a:ea typeface="微軟正黑體" panose="020B0604030504040204" pitchFamily="34" charset="-120"/>
              </a:rPr>
              <a:t>。
例如： </a:t>
            </a:r>
            <a:r>
              <a:rPr lang="en-US" altLang="zh-TW" sz="1600" dirty="0">
                <a:latin typeface="微軟正黑體" panose="020B0604030504040204" pitchFamily="34" charset="-120"/>
                <a:ea typeface="微軟正黑體" panose="020B0604030504040204" pitchFamily="34" charset="-120"/>
              </a:rPr>
              <a:t>path1 = D</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a:t>
            </a:r>
            <a:r>
              <a:rPr lang="en-US" altLang="zh-TW" sz="1600" dirty="0" err="1">
                <a:latin typeface="微軟正黑體" panose="020B0604030504040204" pitchFamily="34" charset="-120"/>
                <a:ea typeface="微軟正黑體" panose="020B0604030504040204" pitchFamily="34" charset="-120"/>
              </a:rPr>
              <a:t>BaiduNetdiskDownload</a:t>
            </a:r>
            <a:r>
              <a:rPr lang="en-US" altLang="zh-TW" sz="1600" dirty="0">
                <a:latin typeface="微軟正黑體" panose="020B0604030504040204" pitchFamily="34" charset="-120"/>
                <a:ea typeface="微軟正黑體" panose="020B0604030504040204" pitchFamily="34" charset="-120"/>
              </a:rPr>
              <a:t>\</a:t>
            </a:r>
            <a:r>
              <a:rPr lang="en-US" altLang="zh-TW" sz="1600" dirty="0" err="1">
                <a:latin typeface="微軟正黑體" panose="020B0604030504040204" pitchFamily="34" charset="-120"/>
                <a:ea typeface="微軟正黑體" panose="020B0604030504040204" pitchFamily="34" charset="-120"/>
              </a:rPr>
              <a:t>pycv-learnin</a:t>
            </a:r>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os.path.isfile</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path2</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只有當</a:t>
            </a:r>
            <a:r>
              <a:rPr lang="en-US" altLang="zh-TW" sz="1600" dirty="0">
                <a:latin typeface="微軟正黑體" panose="020B0604030504040204" pitchFamily="34" charset="-120"/>
                <a:ea typeface="微軟正黑體" panose="020B0604030504040204" pitchFamily="34" charset="-120"/>
              </a:rPr>
              <a:t>path2</a:t>
            </a:r>
            <a:r>
              <a:rPr lang="zh-TW" altLang="en-US" sz="1600" dirty="0">
                <a:latin typeface="微軟正黑體" panose="020B0604030504040204" pitchFamily="34" charset="-120"/>
                <a:ea typeface="微軟正黑體" panose="020B0604030504040204" pitchFamily="34" charset="-120"/>
              </a:rPr>
              <a:t>描述的是一個文件所屬位址（包括檔名）時才會返回</a:t>
            </a:r>
            <a:r>
              <a:rPr lang="en-US" altLang="zh-TW" sz="1600" dirty="0">
                <a:latin typeface="微軟正黑體" panose="020B0604030504040204" pitchFamily="34" charset="-120"/>
                <a:ea typeface="微軟正黑體" panose="020B0604030504040204" pitchFamily="34" charset="-120"/>
              </a:rPr>
              <a:t>true</a:t>
            </a:r>
            <a:r>
              <a:rPr lang="zh-TW" altLang="en-US" sz="1600" dirty="0">
                <a:latin typeface="微軟正黑體" panose="020B0604030504040204" pitchFamily="34" charset="-120"/>
                <a:ea typeface="微軟正黑體" panose="020B0604030504040204" pitchFamily="34" charset="-120"/>
              </a:rPr>
              <a:t>。
例如： </a:t>
            </a:r>
            <a:r>
              <a:rPr lang="en-US" altLang="zh-TW" sz="1600" dirty="0">
                <a:latin typeface="微軟正黑體" panose="020B0604030504040204" pitchFamily="34" charset="-120"/>
                <a:ea typeface="微軟正黑體" panose="020B0604030504040204" pitchFamily="34" charset="-120"/>
              </a:rPr>
              <a:t>path2 = D</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\BaiduNetdiskDownload\pycv-learning\test.py</a:t>
            </a:r>
          </a:p>
          <a:p>
            <a:r>
              <a:rPr lang="en-US" altLang="zh-TW"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os.path.exists</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path3</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當</a:t>
            </a:r>
            <a:r>
              <a:rPr lang="en-US" altLang="zh-TW" sz="1600" dirty="0">
                <a:latin typeface="微軟正黑體" panose="020B0604030504040204" pitchFamily="34" charset="-120"/>
                <a:ea typeface="微軟正黑體" panose="020B0604030504040204" pitchFamily="34" charset="-120"/>
              </a:rPr>
              <a:t>path3</a:t>
            </a:r>
            <a:r>
              <a:rPr lang="zh-TW" altLang="en-US" sz="1600" dirty="0">
                <a:latin typeface="微軟正黑體" panose="020B0604030504040204" pitchFamily="34" charset="-120"/>
                <a:ea typeface="微軟正黑體" panose="020B0604030504040204" pitchFamily="34" charset="-120"/>
              </a:rPr>
              <a:t>描述一個目錄或文件所屬地址，都會返回</a:t>
            </a:r>
            <a:r>
              <a:rPr lang="en-US" altLang="zh-TW" sz="1600" dirty="0">
                <a:latin typeface="微軟正黑體" panose="020B0604030504040204" pitchFamily="34" charset="-120"/>
                <a:ea typeface="微軟正黑體" panose="020B0604030504040204" pitchFamily="34" charset="-120"/>
              </a:rPr>
              <a:t>true</a:t>
            </a:r>
            <a:r>
              <a:rPr lang="zh-TW" altLang="en-US" sz="1600" dirty="0">
                <a:latin typeface="微軟正黑體" panose="020B0604030504040204" pitchFamily="34" charset="-120"/>
                <a:ea typeface="微軟正黑體" panose="020B0604030504040204" pitchFamily="34" charset="-120"/>
              </a:rPr>
              <a:t>。
例如： </a:t>
            </a:r>
            <a:r>
              <a:rPr lang="en-US" altLang="zh-TW" sz="1600" dirty="0">
                <a:latin typeface="微軟正黑體" panose="020B0604030504040204" pitchFamily="34" charset="-120"/>
                <a:ea typeface="微軟正黑體" panose="020B0604030504040204" pitchFamily="34" charset="-120"/>
              </a:rPr>
              <a:t>path3 = D</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\BaiduNetdiskDownload\pycv-learning\test.py
</a:t>
            </a:r>
            <a:r>
              <a:rPr lang="zh-TW" altLang="en-US" sz="1600" dirty="0">
                <a:latin typeface="微軟正黑體" panose="020B0604030504040204" pitchFamily="34" charset="-120"/>
                <a:ea typeface="微軟正黑體" panose="020B0604030504040204" pitchFamily="34" charset="-120"/>
              </a:rPr>
              <a:t>或         </a:t>
            </a:r>
            <a:r>
              <a:rPr lang="en-US" altLang="zh-TW" sz="1600" dirty="0">
                <a:latin typeface="微軟正黑體" panose="020B0604030504040204" pitchFamily="34" charset="-120"/>
                <a:ea typeface="微軟正黑體" panose="020B0604030504040204" pitchFamily="34" charset="-120"/>
              </a:rPr>
              <a:t>path3 = D</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a:t>
            </a:r>
            <a:r>
              <a:rPr lang="en-US" altLang="zh-TW" sz="1600" dirty="0" err="1">
                <a:latin typeface="微軟正黑體" panose="020B0604030504040204" pitchFamily="34" charset="-120"/>
                <a:ea typeface="微軟正黑體" panose="020B0604030504040204" pitchFamily="34" charset="-120"/>
              </a:rPr>
              <a:t>BaiduNetdiskDownload</a:t>
            </a:r>
            <a:r>
              <a:rPr lang="en-US" altLang="zh-TW" sz="1600" dirty="0">
                <a:latin typeface="微軟正黑體" panose="020B0604030504040204" pitchFamily="34" charset="-120"/>
                <a:ea typeface="微軟正黑體" panose="020B0604030504040204" pitchFamily="34" charset="-120"/>
              </a:rPr>
              <a:t>\</a:t>
            </a:r>
            <a:r>
              <a:rPr lang="en-US" altLang="zh-TW" sz="1600" dirty="0" err="1">
                <a:latin typeface="微軟正黑體" panose="020B0604030504040204" pitchFamily="34" charset="-120"/>
                <a:ea typeface="微軟正黑體" panose="020B0604030504040204" pitchFamily="34" charset="-120"/>
              </a:rPr>
              <a:t>pycv</a:t>
            </a:r>
            <a:r>
              <a:rPr lang="en-US" altLang="zh-TW" sz="1600" dirty="0">
                <a:latin typeface="微軟正黑體" panose="020B0604030504040204" pitchFamily="34" charset="-120"/>
                <a:ea typeface="微軟正黑體" panose="020B0604030504040204" pitchFamily="34" charset="-120"/>
              </a:rPr>
              <a:t>-learning
</a:t>
            </a:r>
            <a:r>
              <a:rPr lang="zh-TW" altLang="en-US" sz="1600" dirty="0">
                <a:latin typeface="微軟正黑體" panose="020B0604030504040204" pitchFamily="34" charset="-120"/>
                <a:ea typeface="微軟正黑體" panose="020B0604030504040204" pitchFamily="34" charset="-120"/>
              </a:rPr>
              <a:t>都是返回</a:t>
            </a:r>
            <a:r>
              <a:rPr lang="en-US" altLang="zh-TW" sz="1600" dirty="0">
                <a:latin typeface="微軟正黑體" panose="020B0604030504040204" pitchFamily="34" charset="-120"/>
                <a:ea typeface="微軟正黑體" panose="020B0604030504040204" pitchFamily="34" charset="-120"/>
              </a:rPr>
              <a:t>true!!!
</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0140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431C9E95-F611-576B-A620-C5622CC4E563}"/>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a:t>
            </a:fld>
            <a:endParaRPr lang="zh-TW" altLang="en-US">
              <a:solidFill>
                <a:prstClr val="white"/>
              </a:solidFill>
            </a:endParaRPr>
          </a:p>
        </p:txBody>
      </p:sp>
      <p:graphicFrame>
        <p:nvGraphicFramePr>
          <p:cNvPr id="10" name="表格 9">
            <a:extLst>
              <a:ext uri="{FF2B5EF4-FFF2-40B4-BE49-F238E27FC236}">
                <a16:creationId xmlns:a16="http://schemas.microsoft.com/office/drawing/2014/main" id="{FE16ABCE-CA9D-85B7-CC1C-F4A88F4C91DC}"/>
              </a:ext>
            </a:extLst>
          </p:cNvPr>
          <p:cNvGraphicFramePr>
            <a:graphicFrameLocks noGrp="1"/>
          </p:cNvGraphicFramePr>
          <p:nvPr>
            <p:extLst>
              <p:ext uri="{D42A27DB-BD31-4B8C-83A1-F6EECF244321}">
                <p14:modId xmlns:p14="http://schemas.microsoft.com/office/powerpoint/2010/main" val="2596742770"/>
              </p:ext>
            </p:extLst>
          </p:nvPr>
        </p:nvGraphicFramePr>
        <p:xfrm>
          <a:off x="187002" y="980728"/>
          <a:ext cx="8229600" cy="2811780"/>
        </p:xfrm>
        <a:graphic>
          <a:graphicData uri="http://schemas.openxmlformats.org/drawingml/2006/table">
            <a:tbl>
              <a:tblPr/>
              <a:tblGrid>
                <a:gridCol w="4114800">
                  <a:extLst>
                    <a:ext uri="{9D8B030D-6E8A-4147-A177-3AD203B41FA5}">
                      <a16:colId xmlns:a16="http://schemas.microsoft.com/office/drawing/2014/main" val="201605597"/>
                    </a:ext>
                  </a:extLst>
                </a:gridCol>
                <a:gridCol w="4114800">
                  <a:extLst>
                    <a:ext uri="{9D8B030D-6E8A-4147-A177-3AD203B41FA5}">
                      <a16:colId xmlns:a16="http://schemas.microsoft.com/office/drawing/2014/main" val="3704326850"/>
                    </a:ext>
                  </a:extLst>
                </a:gridCol>
              </a:tblGrid>
              <a:tr h="0">
                <a:tc>
                  <a:txBody>
                    <a:bodyPr/>
                    <a:lstStyle/>
                    <a:p>
                      <a:pPr algn="l" fontAlgn="base"/>
                      <a:r>
                        <a:rPr lang="en-US" b="1" i="0">
                          <a:effectLst/>
                        </a:rPr>
                        <a:t>Command-Line Format</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US">
                          <a:effectLst/>
                        </a:rPr>
                        <a:t>--max-execution-time=#</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38052998"/>
                  </a:ext>
                </a:extLst>
              </a:tr>
              <a:tr h="0">
                <a:tc>
                  <a:txBody>
                    <a:bodyPr/>
                    <a:lstStyle/>
                    <a:p>
                      <a:pPr algn="l" fontAlgn="base"/>
                      <a:r>
                        <a:rPr lang="en-US" b="1" i="0">
                          <a:effectLst/>
                        </a:rPr>
                        <a:t>System Variable</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US" u="none" strike="noStrike">
                          <a:solidFill>
                            <a:srgbClr val="0074A3"/>
                          </a:solidFill>
                          <a:effectLst/>
                          <a:hlinkClick r:id="rId2"/>
                        </a:rPr>
                        <a:t>max_execution_time</a:t>
                      </a:r>
                      <a:endParaRPr lang="en-US">
                        <a:effectLst/>
                      </a:endParaRP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808827097"/>
                  </a:ext>
                </a:extLst>
              </a:tr>
              <a:tr h="0">
                <a:tc>
                  <a:txBody>
                    <a:bodyPr/>
                    <a:lstStyle/>
                    <a:p>
                      <a:pPr algn="l" fontAlgn="base"/>
                      <a:r>
                        <a:rPr lang="en-US" b="1" i="0" dirty="0">
                          <a:effectLst/>
                        </a:rPr>
                        <a:t>Scope</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US">
                          <a:effectLst/>
                        </a:rPr>
                        <a:t>Global, Session</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134404319"/>
                  </a:ext>
                </a:extLst>
              </a:tr>
              <a:tr h="0">
                <a:tc>
                  <a:txBody>
                    <a:bodyPr/>
                    <a:lstStyle/>
                    <a:p>
                      <a:pPr algn="l" fontAlgn="base"/>
                      <a:r>
                        <a:rPr lang="en-US" b="1" i="0">
                          <a:effectLst/>
                        </a:rPr>
                        <a:t>Dynamic</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US">
                          <a:effectLst/>
                        </a:rPr>
                        <a:t>Yes</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180515314"/>
                  </a:ext>
                </a:extLst>
              </a:tr>
              <a:tr h="0">
                <a:tc>
                  <a:txBody>
                    <a:bodyPr/>
                    <a:lstStyle/>
                    <a:p>
                      <a:pPr algn="l" fontAlgn="base"/>
                      <a:r>
                        <a:rPr lang="en-US" b="1" i="0" dirty="0">
                          <a:effectLst/>
                        </a:rPr>
                        <a:t>Type</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US">
                          <a:effectLst/>
                        </a:rPr>
                        <a:t>Integer</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203236362"/>
                  </a:ext>
                </a:extLst>
              </a:tr>
              <a:tr h="0">
                <a:tc>
                  <a:txBody>
                    <a:bodyPr/>
                    <a:lstStyle/>
                    <a:p>
                      <a:pPr algn="l" fontAlgn="base"/>
                      <a:r>
                        <a:rPr lang="en-US" b="1" i="0">
                          <a:effectLst/>
                        </a:rPr>
                        <a:t>Default Value</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US" altLang="zh-TW">
                          <a:effectLst/>
                        </a:rPr>
                        <a:t>0</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94251226"/>
                  </a:ext>
                </a:extLst>
              </a:tr>
              <a:tr h="0">
                <a:tc>
                  <a:txBody>
                    <a:bodyPr/>
                    <a:lstStyle/>
                    <a:p>
                      <a:pPr algn="l" fontAlgn="base"/>
                      <a:r>
                        <a:rPr lang="en-US" b="1" i="0">
                          <a:effectLst/>
                        </a:rPr>
                        <a:t>Minimum Value</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US" altLang="zh-TW">
                          <a:effectLst/>
                        </a:rPr>
                        <a:t>0</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4273042"/>
                  </a:ext>
                </a:extLst>
              </a:tr>
              <a:tr h="0">
                <a:tc>
                  <a:txBody>
                    <a:bodyPr/>
                    <a:lstStyle/>
                    <a:p>
                      <a:pPr algn="l" fontAlgn="base"/>
                      <a:r>
                        <a:rPr lang="en-US" b="1" i="0">
                          <a:effectLst/>
                        </a:rPr>
                        <a:t>Maximum Value</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US" altLang="zh-TW">
                          <a:effectLst/>
                        </a:rPr>
                        <a:t>4294967295</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10636959"/>
                  </a:ext>
                </a:extLst>
              </a:tr>
              <a:tr h="0">
                <a:tc>
                  <a:txBody>
                    <a:bodyPr/>
                    <a:lstStyle/>
                    <a:p>
                      <a:pPr algn="l" fontAlgn="base"/>
                      <a:r>
                        <a:rPr lang="en-US" b="1" i="0">
                          <a:effectLst/>
                        </a:rPr>
                        <a:t>Unit</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fontAlgn="base"/>
                      <a:r>
                        <a:rPr lang="en-US" dirty="0">
                          <a:effectLst/>
                        </a:rPr>
                        <a:t>milliseconds</a:t>
                      </a:r>
                    </a:p>
                  </a:txBody>
                  <a:tcPr marL="19050" marR="19050" marT="19050" marB="1905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207349087"/>
                  </a:ext>
                </a:extLst>
              </a:tr>
            </a:tbl>
          </a:graphicData>
        </a:graphic>
      </p:graphicFrame>
      <p:sp>
        <p:nvSpPr>
          <p:cNvPr id="13" name="文字方塊 12">
            <a:extLst>
              <a:ext uri="{FF2B5EF4-FFF2-40B4-BE49-F238E27FC236}">
                <a16:creationId xmlns:a16="http://schemas.microsoft.com/office/drawing/2014/main" id="{6754DBCE-5B13-951F-985F-5DC36D44D741}"/>
              </a:ext>
            </a:extLst>
          </p:cNvPr>
          <p:cNvSpPr txBox="1"/>
          <p:nvPr/>
        </p:nvSpPr>
        <p:spPr>
          <a:xfrm>
            <a:off x="204539" y="3933056"/>
            <a:ext cx="8388424" cy="2023631"/>
          </a:xfrm>
          <a:prstGeom prst="rect">
            <a:avLst/>
          </a:prstGeom>
          <a:noFill/>
        </p:spPr>
        <p:txBody>
          <a:bodyPr wrap="square">
            <a:spAutoFit/>
          </a:bodyPr>
          <a:lstStyle/>
          <a:p>
            <a:endParaRPr lang="en-US" altLang="zh-TW" dirty="0"/>
          </a:p>
          <a:p>
            <a:r>
              <a:rPr lang="zh-TW" altLang="en-US" dirty="0"/>
              <a:t>在</a:t>
            </a:r>
            <a:r>
              <a:rPr lang="en-US" altLang="zh-TW" dirty="0"/>
              <a:t>MySQL 5.7 Command Line Client</a:t>
            </a:r>
            <a:r>
              <a:rPr lang="zh-TW" altLang="en-US" dirty="0"/>
              <a:t>內</a:t>
            </a:r>
            <a:r>
              <a:rPr lang="en-US" altLang="zh-TW" dirty="0"/>
              <a:t>:</a:t>
            </a:r>
          </a:p>
          <a:p>
            <a:pPr>
              <a:spcBef>
                <a:spcPts val="300"/>
              </a:spcBef>
              <a:spcAft>
                <a:spcPts val="300"/>
              </a:spcAft>
            </a:pPr>
            <a:r>
              <a:rPr lang="en-US" altLang="zh-TW" sz="1800" dirty="0"/>
              <a:t>  use </a:t>
            </a:r>
            <a:r>
              <a:rPr lang="en-US" altLang="zh-TW" sz="1800" b="1" dirty="0" err="1">
                <a:solidFill>
                  <a:srgbClr val="FF0000"/>
                </a:solidFill>
              </a:rPr>
              <a:t>cmuhch</a:t>
            </a:r>
            <a:r>
              <a:rPr lang="en-US" altLang="zh-TW" sz="1800" dirty="0"/>
              <a:t>;</a:t>
            </a:r>
          </a:p>
          <a:p>
            <a:pPr>
              <a:spcBef>
                <a:spcPts val="300"/>
              </a:spcBef>
              <a:spcAft>
                <a:spcPts val="300"/>
              </a:spcAft>
            </a:pPr>
            <a:r>
              <a:rPr lang="en-US" altLang="zh-TW" dirty="0"/>
              <a:t>  # Limit SELECTs to 1 second</a:t>
            </a:r>
            <a:endParaRPr lang="en-US" altLang="zh-TW" sz="1800" dirty="0"/>
          </a:p>
          <a:p>
            <a:pPr>
              <a:spcBef>
                <a:spcPts val="300"/>
              </a:spcBef>
              <a:spcAft>
                <a:spcPts val="300"/>
              </a:spcAft>
            </a:pPr>
            <a:r>
              <a:rPr lang="en-US" altLang="zh-TW" sz="1800" dirty="0"/>
              <a:t>  </a:t>
            </a:r>
            <a:r>
              <a:rPr lang="en-US" altLang="zh-TW" dirty="0"/>
              <a:t>SET SESSION MAX_EXECUTION_TIME=1000;</a:t>
            </a:r>
          </a:p>
          <a:p>
            <a:pPr>
              <a:spcBef>
                <a:spcPts val="300"/>
              </a:spcBef>
              <a:spcAft>
                <a:spcPts val="300"/>
              </a:spcAft>
            </a:pPr>
            <a:endParaRPr lang="zh-TW" altLang="en-US" dirty="0"/>
          </a:p>
        </p:txBody>
      </p:sp>
    </p:spTree>
    <p:extLst>
      <p:ext uri="{BB962C8B-B14F-4D97-AF65-F5344CB8AC3E}">
        <p14:creationId xmlns:p14="http://schemas.microsoft.com/office/powerpoint/2010/main" val="9277267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4B6B7DBB-D8CE-839D-B683-B42F9B4C5AA8}"/>
              </a:ext>
            </a:extLst>
          </p:cNvPr>
          <p:cNvSpPr txBox="1"/>
          <p:nvPr/>
        </p:nvSpPr>
        <p:spPr>
          <a:xfrm>
            <a:off x="19819" y="607323"/>
            <a:ext cx="9144000" cy="6494085"/>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import time</a:t>
            </a:r>
          </a:p>
          <a:p>
            <a:r>
              <a:rPr lang="en-US" altLang="zh-TW" sz="1600" dirty="0">
                <a:highlight>
                  <a:srgbClr val="FFFF00"/>
                </a:highlight>
                <a:latin typeface="微軟正黑體" panose="020B0604030504040204" pitchFamily="34" charset="-120"/>
                <a:ea typeface="微軟正黑體" panose="020B0604030504040204" pitchFamily="34" charset="-120"/>
              </a:rPr>
              <a:t>import </a:t>
            </a:r>
            <a:r>
              <a:rPr lang="en-US" altLang="zh-TW" sz="1600" dirty="0" err="1">
                <a:highlight>
                  <a:srgbClr val="FFFF00"/>
                </a:highlight>
                <a:latin typeface="微軟正黑體" panose="020B0604030504040204" pitchFamily="34" charset="-120"/>
                <a:ea typeface="微軟正黑體" panose="020B0604030504040204" pitchFamily="34" charset="-120"/>
              </a:rPr>
              <a:t>ctypes</a:t>
            </a:r>
            <a:endParaRPr lang="en-US" altLang="zh-TW" sz="1600" dirty="0">
              <a:highlight>
                <a:srgbClr val="FFFF00"/>
              </a:highlight>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highlight>
                  <a:srgbClr val="FFFF00"/>
                </a:highlight>
                <a:latin typeface="微軟正黑體" panose="020B0604030504040204" pitchFamily="34" charset="-120"/>
                <a:ea typeface="微軟正黑體" panose="020B0604030504040204" pitchFamily="34" charset="-120"/>
              </a:rPr>
              <a:t>user32 = ctypes.windll.User32</a:t>
            </a:r>
          </a:p>
          <a:p>
            <a:r>
              <a:rPr lang="en-US" altLang="zh-TW" sz="1600" dirty="0" err="1">
                <a:latin typeface="微軟正黑體" panose="020B0604030504040204" pitchFamily="34" charset="-120"/>
                <a:ea typeface="微軟正黑體" panose="020B0604030504040204" pitchFamily="34" charset="-120"/>
              </a:rPr>
              <a:t>OpenDesktop</a:t>
            </a:r>
            <a:r>
              <a:rPr lang="en-US" altLang="zh-TW" sz="1600" dirty="0">
                <a:latin typeface="微軟正黑體" panose="020B0604030504040204" pitchFamily="34" charset="-120"/>
                <a:ea typeface="微軟正黑體" panose="020B0604030504040204" pitchFamily="34" charset="-120"/>
              </a:rPr>
              <a:t> = user32.OpenDesktopA</a:t>
            </a:r>
          </a:p>
          <a:p>
            <a:r>
              <a:rPr lang="en-US" altLang="zh-TW" sz="1600" dirty="0" err="1">
                <a:latin typeface="微軟正黑體" panose="020B0604030504040204" pitchFamily="34" charset="-120"/>
                <a:ea typeface="微軟正黑體" panose="020B0604030504040204" pitchFamily="34" charset="-120"/>
              </a:rPr>
              <a:t>SwitchDesktop</a:t>
            </a:r>
            <a:r>
              <a:rPr lang="en-US" altLang="zh-TW" sz="1600" dirty="0">
                <a:latin typeface="微軟正黑體" panose="020B0604030504040204" pitchFamily="34" charset="-120"/>
                <a:ea typeface="微軟正黑體" panose="020B0604030504040204" pitchFamily="34" charset="-120"/>
              </a:rPr>
              <a:t> = user32.SwitchDesktop</a:t>
            </a:r>
          </a:p>
          <a:p>
            <a:r>
              <a:rPr lang="en-US" altLang="zh-TW" sz="1600" dirty="0">
                <a:latin typeface="微軟正黑體" panose="020B0604030504040204" pitchFamily="34" charset="-120"/>
                <a:ea typeface="微軟正黑體" panose="020B0604030504040204" pitchFamily="34" charset="-120"/>
              </a:rPr>
              <a:t>DESKTOP_SWITCHDESKTOP = 0x0100</a:t>
            </a: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highlight>
                  <a:srgbClr val="FFFF00"/>
                </a:highlight>
                <a:latin typeface="微軟正黑體" panose="020B0604030504040204" pitchFamily="34" charset="-120"/>
                <a:ea typeface="微軟正黑體" panose="020B0604030504040204" pitchFamily="34" charset="-120"/>
              </a:rPr>
              <a:t>user32.LockWorkStation ()</a:t>
            </a:r>
          </a:p>
          <a:p>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Slight pause to overcome what appears to</a:t>
            </a:r>
          </a:p>
          <a:p>
            <a:r>
              <a:rPr lang="en-US" altLang="zh-TW" sz="1400" dirty="0">
                <a:latin typeface="微軟正黑體" panose="020B0604030504040204" pitchFamily="34" charset="-120"/>
                <a:ea typeface="微軟正黑體" panose="020B0604030504040204" pitchFamily="34" charset="-120"/>
              </a:rPr>
              <a:t># be a grace period during which a switch</a:t>
            </a:r>
          </a:p>
          <a:p>
            <a:r>
              <a:rPr lang="en-US" altLang="zh-TW" sz="1400" dirty="0">
                <a:latin typeface="微軟正黑體" panose="020B0604030504040204" pitchFamily="34" charset="-120"/>
                <a:ea typeface="微軟正黑體" panose="020B0604030504040204" pitchFamily="34" charset="-120"/>
              </a:rPr>
              <a:t># *will* succeed.</a:t>
            </a:r>
          </a:p>
          <a:p>
            <a:r>
              <a:rPr lang="en-US" altLang="zh-TW" sz="1400" dirty="0">
                <a:latin typeface="微軟正黑體" panose="020B0604030504040204" pitchFamily="34" charset="-120"/>
                <a:ea typeface="微軟正黑體" panose="020B0604030504040204" pitchFamily="34" charset="-120"/>
              </a:rPr>
              <a:t>#</a:t>
            </a:r>
          </a:p>
          <a:p>
            <a:r>
              <a:rPr lang="en-US" altLang="zh-TW" sz="1600" dirty="0" err="1">
                <a:latin typeface="微軟正黑體" panose="020B0604030504040204" pitchFamily="34" charset="-120"/>
                <a:ea typeface="微軟正黑體" panose="020B0604030504040204" pitchFamily="34" charset="-120"/>
              </a:rPr>
              <a:t>time.sleep</a:t>
            </a:r>
            <a:r>
              <a:rPr lang="en-US" altLang="zh-TW" sz="1600" dirty="0">
                <a:latin typeface="微軟正黑體" panose="020B0604030504040204" pitchFamily="34" charset="-120"/>
                <a:ea typeface="微軟正黑體" panose="020B0604030504040204" pitchFamily="34" charset="-120"/>
              </a:rPr>
              <a:t> (1.0)</a:t>
            </a: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while 1:</a:t>
            </a:r>
          </a:p>
          <a:p>
            <a:r>
              <a:rPr lang="en-US" altLang="zh-TW"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hDesktop</a:t>
            </a:r>
            <a:r>
              <a:rPr lang="en-US" altLang="zh-TW" sz="1600" dirty="0">
                <a:latin typeface="微軟正黑體" panose="020B0604030504040204" pitchFamily="34" charset="-120"/>
                <a:ea typeface="微軟正黑體" panose="020B0604030504040204" pitchFamily="34" charset="-120"/>
              </a:rPr>
              <a:t> = </a:t>
            </a:r>
            <a:r>
              <a:rPr lang="en-US" altLang="zh-TW" sz="1600" dirty="0" err="1">
                <a:latin typeface="微軟正黑體" panose="020B0604030504040204" pitchFamily="34" charset="-120"/>
                <a:ea typeface="微軟正黑體" panose="020B0604030504040204" pitchFamily="34" charset="-120"/>
              </a:rPr>
              <a:t>OpenDesktop</a:t>
            </a:r>
            <a:r>
              <a:rPr lang="en-US" altLang="zh-TW" sz="1600" dirty="0">
                <a:latin typeface="微軟正黑體" panose="020B0604030504040204" pitchFamily="34" charset="-120"/>
                <a:ea typeface="微軟正黑體" panose="020B0604030504040204" pitchFamily="34" charset="-120"/>
              </a:rPr>
              <a:t> ("default", 0, False, DESKTOP_SWITCHDESKTOP)</a:t>
            </a:r>
          </a:p>
          <a:p>
            <a:r>
              <a:rPr lang="en-US" altLang="zh-TW" sz="1600" dirty="0">
                <a:latin typeface="微軟正黑體" panose="020B0604030504040204" pitchFamily="34" charset="-120"/>
                <a:ea typeface="微軟正黑體" panose="020B0604030504040204" pitchFamily="34" charset="-120"/>
              </a:rPr>
              <a:t>  result = </a:t>
            </a:r>
            <a:r>
              <a:rPr lang="en-US" altLang="zh-TW" sz="1600" dirty="0" err="1">
                <a:latin typeface="微軟正黑體" panose="020B0604030504040204" pitchFamily="34" charset="-120"/>
                <a:ea typeface="微軟正黑體" panose="020B0604030504040204" pitchFamily="34" charset="-120"/>
              </a:rPr>
              <a:t>SwitchDesktop</a:t>
            </a:r>
            <a:r>
              <a:rPr lang="en-US" altLang="zh-TW"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hDesktop</a:t>
            </a:r>
            <a:r>
              <a:rPr lang="en-US" altLang="zh-TW" sz="1600" dirty="0">
                <a:latin typeface="微軟正黑體" panose="020B0604030504040204" pitchFamily="34" charset="-120"/>
                <a:ea typeface="微軟正黑體" panose="020B0604030504040204" pitchFamily="34" charset="-120"/>
              </a:rPr>
              <a:t>)</a:t>
            </a:r>
          </a:p>
          <a:p>
            <a:r>
              <a:rPr lang="en-US" altLang="zh-TW" sz="1600" dirty="0">
                <a:latin typeface="微軟正黑體" panose="020B0604030504040204" pitchFamily="34" charset="-120"/>
                <a:ea typeface="微軟正黑體" panose="020B0604030504040204" pitchFamily="34" charset="-120"/>
              </a:rPr>
              <a:t>  if result:</a:t>
            </a:r>
          </a:p>
          <a:p>
            <a:r>
              <a:rPr lang="en-US" altLang="zh-TW" sz="1600" dirty="0">
                <a:latin typeface="微軟正黑體" panose="020B0604030504040204" pitchFamily="34" charset="-120"/>
                <a:ea typeface="微軟正黑體" panose="020B0604030504040204" pitchFamily="34" charset="-120"/>
              </a:rPr>
              <a:t>    print "Unlocked"</a:t>
            </a:r>
          </a:p>
          <a:p>
            <a:r>
              <a:rPr lang="en-US" altLang="zh-TW" sz="1600" dirty="0">
                <a:latin typeface="微軟正黑體" panose="020B0604030504040204" pitchFamily="34" charset="-120"/>
                <a:ea typeface="微軟正黑體" panose="020B0604030504040204" pitchFamily="34" charset="-120"/>
              </a:rPr>
              <a:t>    break</a:t>
            </a:r>
          </a:p>
          <a:p>
            <a:r>
              <a:rPr lang="en-US" altLang="zh-TW" sz="1600" dirty="0">
                <a:latin typeface="微軟正黑體" panose="020B0604030504040204" pitchFamily="34" charset="-120"/>
                <a:ea typeface="微軟正黑體" panose="020B0604030504040204" pitchFamily="34" charset="-120"/>
              </a:rPr>
              <a:t>  else:</a:t>
            </a:r>
          </a:p>
          <a:p>
            <a:r>
              <a:rPr lang="en-US" altLang="zh-TW" sz="1600" dirty="0">
                <a:latin typeface="微軟正黑體" panose="020B0604030504040204" pitchFamily="34" charset="-120"/>
                <a:ea typeface="微軟正黑體" panose="020B0604030504040204" pitchFamily="34" charset="-120"/>
              </a:rPr>
              <a:t>    print </a:t>
            </a:r>
            <a:r>
              <a:rPr lang="en-US" altLang="zh-TW" sz="1600" dirty="0" err="1">
                <a:latin typeface="微軟正黑體" panose="020B0604030504040204" pitchFamily="34" charset="-120"/>
                <a:ea typeface="微軟正黑體" panose="020B0604030504040204" pitchFamily="34" charset="-120"/>
              </a:rPr>
              <a:t>time.asctime</a:t>
            </a:r>
            <a:r>
              <a:rPr lang="en-US" altLang="zh-TW" sz="1600" dirty="0">
                <a:latin typeface="微軟正黑體" panose="020B0604030504040204" pitchFamily="34" charset="-120"/>
                <a:ea typeface="微軟正黑體" panose="020B0604030504040204" pitchFamily="34" charset="-120"/>
              </a:rPr>
              <a:t> (), "still locked"</a:t>
            </a:r>
          </a:p>
          <a:p>
            <a:r>
              <a:rPr lang="en-US" altLang="zh-TW"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time.sleep</a:t>
            </a:r>
            <a:r>
              <a:rPr lang="en-US" altLang="zh-TW" sz="1600" dirty="0">
                <a:latin typeface="微軟正黑體" panose="020B0604030504040204" pitchFamily="34" charset="-120"/>
                <a:ea typeface="微軟正黑體" panose="020B0604030504040204" pitchFamily="34" charset="-120"/>
              </a:rPr>
              <a:t> (2)
</a:t>
            </a:r>
            <a:endParaRPr lang="zh-TW" altLang="en-US"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3AFA1864-1297-D44F-EB62-7C5F997591CF}"/>
              </a:ext>
            </a:extLst>
          </p:cNvPr>
          <p:cNvSpPr txBox="1"/>
          <p:nvPr/>
        </p:nvSpPr>
        <p:spPr>
          <a:xfrm>
            <a:off x="0" y="-113109"/>
            <a:ext cx="9144000" cy="923330"/>
          </a:xfrm>
          <a:prstGeom prst="rect">
            <a:avLst/>
          </a:prstGeom>
          <a:noFill/>
        </p:spPr>
        <p:txBody>
          <a:bodyPr wrap="square">
            <a:spAutoFit/>
          </a:bodyPr>
          <a:lstStyle/>
          <a:p>
            <a:r>
              <a:rPr lang="en-US" altLang="zh-TW" dirty="0"/>
              <a:t>                                         </a:t>
            </a:r>
            <a:r>
              <a:rPr lang="en-US" altLang="zh-TW" dirty="0">
                <a:solidFill>
                  <a:srgbClr val="FF0000"/>
                </a:solidFill>
              </a:rPr>
              <a:t>Detect when computer is unlocked Windows  </a:t>
            </a:r>
          </a:p>
          <a:p>
            <a:r>
              <a:rPr lang="zh-TW" altLang="en-US" dirty="0">
                <a:solidFill>
                  <a:srgbClr val="0070C0"/>
                </a:solidFill>
              </a:rPr>
              <a:t>參考</a:t>
            </a:r>
            <a:r>
              <a:rPr lang="en-US" altLang="zh-TW" dirty="0">
                <a:solidFill>
                  <a:srgbClr val="0070C0"/>
                </a:solidFill>
              </a:rPr>
              <a:t>: </a:t>
            </a:r>
            <a:r>
              <a:rPr lang="en-US" altLang="zh-TW" dirty="0">
                <a:solidFill>
                  <a:srgbClr val="0070C0"/>
                </a:solidFill>
                <a:hlinkClick r:id="rId2"/>
              </a:rPr>
              <a:t>https://medium.com/codex/auto-locking-pc-when-youre-away-with-python-e184fe2b4bd5</a:t>
            </a:r>
            <a:endParaRPr lang="en-US" altLang="zh-TW" dirty="0">
              <a:solidFill>
                <a:srgbClr val="0070C0"/>
              </a:solidFill>
            </a:endParaRPr>
          </a:p>
          <a:p>
            <a:endParaRPr lang="zh-TW" altLang="en-US" dirty="0">
              <a:solidFill>
                <a:srgbClr val="0070C0"/>
              </a:solidFill>
            </a:endParaRPr>
          </a:p>
        </p:txBody>
      </p:sp>
    </p:spTree>
    <p:extLst>
      <p:ext uri="{BB962C8B-B14F-4D97-AF65-F5344CB8AC3E}">
        <p14:creationId xmlns:p14="http://schemas.microsoft.com/office/powerpoint/2010/main" val="17793335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1D0267C0-F603-31D5-BE44-3D376F26FAC4}"/>
              </a:ext>
            </a:extLst>
          </p:cNvPr>
          <p:cNvSpPr txBox="1"/>
          <p:nvPr/>
        </p:nvSpPr>
        <p:spPr>
          <a:xfrm>
            <a:off x="251520" y="1268760"/>
            <a:ext cx="8892480" cy="1754326"/>
          </a:xfrm>
          <a:prstGeom prst="rect">
            <a:avLst/>
          </a:prstGeom>
          <a:noFill/>
        </p:spPr>
        <p:txBody>
          <a:bodyPr wrap="square">
            <a:spAutoFit/>
          </a:bodyPr>
          <a:lstStyle/>
          <a:p>
            <a:r>
              <a:rPr lang="zh-TW" altLang="en-US" dirty="0">
                <a:latin typeface="Poiret One" panose="020B0604020202020204" pitchFamily="2" charset="0"/>
              </a:rPr>
              <a:t>＊</a:t>
            </a:r>
            <a:r>
              <a:rPr lang="en-US" altLang="zh-TW" dirty="0"/>
              <a:t>How do I subscribe to all topics of a MQTT broker</a:t>
            </a:r>
          </a:p>
          <a:p>
            <a:r>
              <a:rPr lang="en-US" altLang="zh-TW" dirty="0"/>
              <a:t>     </a:t>
            </a:r>
            <a:r>
              <a:rPr lang="en-US" altLang="zh-TW" dirty="0" err="1">
                <a:solidFill>
                  <a:srgbClr val="DD1144"/>
                </a:solidFill>
                <a:latin typeface="Monaco"/>
              </a:rPr>
              <a:t>mosquitto_sub</a:t>
            </a:r>
            <a:r>
              <a:rPr lang="en-US" altLang="zh-TW" dirty="0">
                <a:solidFill>
                  <a:srgbClr val="DD1144"/>
                </a:solidFill>
                <a:latin typeface="Monaco"/>
              </a:rPr>
              <a:t> -v -h </a:t>
            </a:r>
            <a:r>
              <a:rPr lang="en-US" altLang="zh-TW" dirty="0" err="1">
                <a:solidFill>
                  <a:srgbClr val="DD1144"/>
                </a:solidFill>
                <a:latin typeface="Monaco"/>
              </a:rPr>
              <a:t>broker_ip</a:t>
            </a:r>
            <a:r>
              <a:rPr lang="en-US" altLang="zh-TW" dirty="0">
                <a:solidFill>
                  <a:srgbClr val="DD1144"/>
                </a:solidFill>
                <a:latin typeface="Monaco"/>
              </a:rPr>
              <a:t> -p 1883 -t ‘#’</a:t>
            </a:r>
          </a:p>
          <a:p>
            <a:endParaRPr lang="en-US" altLang="zh-TW" dirty="0"/>
          </a:p>
          <a:p>
            <a:r>
              <a:rPr lang="zh-TW" altLang="en-US" dirty="0">
                <a:latin typeface="Poiret One" panose="020B0604020202020204" pitchFamily="2" charset="0"/>
              </a:rPr>
              <a:t>＊</a:t>
            </a:r>
            <a:r>
              <a:rPr lang="zh-TW" altLang="en-US" dirty="0"/>
              <a:t>使用自定義的配置檔案執行</a:t>
            </a:r>
            <a:r>
              <a:rPr lang="en-US" altLang="zh-TW" dirty="0"/>
              <a:t>mosquito</a:t>
            </a:r>
          </a:p>
          <a:p>
            <a:r>
              <a:rPr lang="zh-TW" altLang="en-US" b="0" i="0" dirty="0">
                <a:solidFill>
                  <a:srgbClr val="DD1144"/>
                </a:solidFill>
                <a:effectLst/>
                <a:latin typeface="Monaco"/>
              </a:rPr>
              <a:t>      </a:t>
            </a:r>
            <a:r>
              <a:rPr lang="pt-BR" altLang="zh-TW" b="0" i="0" dirty="0">
                <a:solidFill>
                  <a:srgbClr val="DD1144"/>
                </a:solidFill>
                <a:effectLst/>
                <a:latin typeface="Monaco"/>
              </a:rPr>
              <a:t>mosquitto -c /etc/mosquitto/mosquitto.conf –d</a:t>
            </a:r>
          </a:p>
          <a:p>
            <a:endParaRPr lang="zh-TW" altLang="en-US" dirty="0"/>
          </a:p>
        </p:txBody>
      </p:sp>
    </p:spTree>
    <p:extLst>
      <p:ext uri="{BB962C8B-B14F-4D97-AF65-F5344CB8AC3E}">
        <p14:creationId xmlns:p14="http://schemas.microsoft.com/office/powerpoint/2010/main" val="18680249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CCC08AF2-A156-D2E6-5CC1-FAA3DF377EA3}"/>
              </a:ext>
            </a:extLst>
          </p:cNvPr>
          <p:cNvSpPr txBox="1"/>
          <p:nvPr/>
        </p:nvSpPr>
        <p:spPr>
          <a:xfrm>
            <a:off x="2479299" y="3051"/>
            <a:ext cx="4619624" cy="400110"/>
          </a:xfrm>
          <a:prstGeom prst="rect">
            <a:avLst/>
          </a:prstGeom>
          <a:noFill/>
        </p:spPr>
        <p:txBody>
          <a:bodyPr wrap="square">
            <a:spAutoFit/>
          </a:bodyPr>
          <a:lstStyle/>
          <a:p>
            <a:r>
              <a:rPr lang="en-US" altLang="zh-TW" sz="2000" dirty="0"/>
              <a:t>Get the data received in a Flask request</a:t>
            </a:r>
            <a:endParaRPr lang="zh-TW" altLang="en-US" sz="2000" dirty="0"/>
          </a:p>
        </p:txBody>
      </p:sp>
      <p:sp>
        <p:nvSpPr>
          <p:cNvPr id="7" name="文字方塊 6">
            <a:extLst>
              <a:ext uri="{FF2B5EF4-FFF2-40B4-BE49-F238E27FC236}">
                <a16:creationId xmlns:a16="http://schemas.microsoft.com/office/drawing/2014/main" id="{ACF98699-5268-09CC-272B-0431E82ADDC9}"/>
              </a:ext>
            </a:extLst>
          </p:cNvPr>
          <p:cNvSpPr txBox="1"/>
          <p:nvPr/>
        </p:nvSpPr>
        <p:spPr>
          <a:xfrm>
            <a:off x="0" y="605001"/>
            <a:ext cx="9144000" cy="5355312"/>
          </a:xfrm>
          <a:prstGeom prst="rect">
            <a:avLst/>
          </a:prstGeom>
          <a:noFill/>
        </p:spPr>
        <p:txBody>
          <a:bodyPr wrap="square">
            <a:spAutoFit/>
          </a:bodyPr>
          <a:lstStyle/>
          <a:p>
            <a:r>
              <a:rPr lang="en-US" altLang="zh-TW" dirty="0">
                <a:solidFill>
                  <a:srgbClr val="FF0000"/>
                </a:solidFill>
              </a:rPr>
              <a:t>from flask import request</a:t>
            </a:r>
          </a:p>
          <a:p>
            <a:endParaRPr lang="en-US" altLang="zh-TW" sz="1000" dirty="0"/>
          </a:p>
          <a:p>
            <a:r>
              <a:rPr lang="en-US" altLang="zh-TW" dirty="0" err="1"/>
              <a:t>request.data</a:t>
            </a:r>
            <a:r>
              <a:rPr lang="en-US" altLang="zh-TW" dirty="0"/>
              <a:t> Contains the incoming request data as string in case it came with a </a:t>
            </a:r>
            <a:r>
              <a:rPr lang="en-US" altLang="zh-TW" dirty="0" err="1"/>
              <a:t>mimetype</a:t>
            </a:r>
            <a:r>
              <a:rPr lang="en-US" altLang="zh-TW" dirty="0"/>
              <a:t> Flask does not handle.</a:t>
            </a:r>
          </a:p>
          <a:p>
            <a:endParaRPr lang="en-US" altLang="zh-TW" dirty="0"/>
          </a:p>
          <a:p>
            <a:r>
              <a:rPr lang="en-US" altLang="zh-TW" dirty="0" err="1"/>
              <a:t>request.args</a:t>
            </a:r>
            <a:r>
              <a:rPr lang="en-US" altLang="zh-TW" dirty="0"/>
              <a:t>: the key/value pairs in the URL query string</a:t>
            </a:r>
          </a:p>
          <a:p>
            <a:r>
              <a:rPr lang="en-US" altLang="zh-TW" dirty="0" err="1"/>
              <a:t>request.form</a:t>
            </a:r>
            <a:r>
              <a:rPr lang="en-US" altLang="zh-TW" dirty="0"/>
              <a:t>: the key/value pairs in the body, from a HTML post form, or JavaScript request that isn't JSON encoded</a:t>
            </a:r>
          </a:p>
          <a:p>
            <a:r>
              <a:rPr lang="en-US" altLang="zh-TW" dirty="0" err="1"/>
              <a:t>request.files</a:t>
            </a:r>
            <a:r>
              <a:rPr lang="en-US" altLang="zh-TW" dirty="0"/>
              <a:t>: the files in the body, which Flask keeps separate from form. HTML forms must use </a:t>
            </a:r>
            <a:r>
              <a:rPr lang="en-US" altLang="zh-TW" dirty="0" err="1"/>
              <a:t>enctype</a:t>
            </a:r>
            <a:r>
              <a:rPr lang="en-US" altLang="zh-TW" dirty="0"/>
              <a:t>=multipart/form-data or files will not be uploaded.</a:t>
            </a:r>
          </a:p>
          <a:p>
            <a:r>
              <a:rPr lang="en-US" altLang="zh-TW" dirty="0" err="1"/>
              <a:t>request.values</a:t>
            </a:r>
            <a:r>
              <a:rPr lang="en-US" altLang="zh-TW" dirty="0"/>
              <a:t>: combined </a:t>
            </a:r>
            <a:r>
              <a:rPr lang="en-US" altLang="zh-TW" dirty="0" err="1"/>
              <a:t>args</a:t>
            </a:r>
            <a:r>
              <a:rPr lang="en-US" altLang="zh-TW" dirty="0"/>
              <a:t> and form, preferring </a:t>
            </a:r>
            <a:r>
              <a:rPr lang="en-US" altLang="zh-TW" dirty="0" err="1"/>
              <a:t>args</a:t>
            </a:r>
            <a:r>
              <a:rPr lang="en-US" altLang="zh-TW" dirty="0"/>
              <a:t> if keys overlap</a:t>
            </a:r>
          </a:p>
          <a:p>
            <a:r>
              <a:rPr lang="en-US" altLang="zh-TW" dirty="0" err="1"/>
              <a:t>request.json</a:t>
            </a:r>
            <a:r>
              <a:rPr lang="en-US" altLang="zh-TW" dirty="0"/>
              <a:t>: parsed JSON data. The request must have the application/</a:t>
            </a:r>
            <a:r>
              <a:rPr lang="en-US" altLang="zh-TW" dirty="0" err="1"/>
              <a:t>json</a:t>
            </a:r>
            <a:r>
              <a:rPr lang="en-US" altLang="zh-TW" dirty="0"/>
              <a:t> content type, or use </a:t>
            </a:r>
            <a:r>
              <a:rPr lang="en-US" altLang="zh-TW" dirty="0" err="1">
                <a:solidFill>
                  <a:srgbClr val="FF0000"/>
                </a:solidFill>
              </a:rPr>
              <a:t>request.get_json</a:t>
            </a:r>
            <a:r>
              <a:rPr lang="en-US" altLang="zh-TW" dirty="0"/>
              <a:t>(force=True) to ignore the content type.</a:t>
            </a:r>
          </a:p>
          <a:p>
            <a:r>
              <a:rPr lang="en-US" altLang="zh-TW" dirty="0"/>
              <a:t>All of these are </a:t>
            </a:r>
            <a:r>
              <a:rPr lang="en-US" altLang="zh-TW" dirty="0" err="1"/>
              <a:t>MultiDict</a:t>
            </a:r>
            <a:r>
              <a:rPr lang="en-US" altLang="zh-TW" dirty="0"/>
              <a:t> instances (except for </a:t>
            </a:r>
            <a:r>
              <a:rPr lang="en-US" altLang="zh-TW" dirty="0" err="1"/>
              <a:t>json</a:t>
            </a:r>
            <a:r>
              <a:rPr lang="en-US" altLang="zh-TW" dirty="0"/>
              <a:t>). You can access values using:</a:t>
            </a:r>
          </a:p>
          <a:p>
            <a:endParaRPr lang="en-US" altLang="zh-TW" dirty="0"/>
          </a:p>
          <a:p>
            <a:r>
              <a:rPr lang="en-US" altLang="zh-TW" dirty="0" err="1"/>
              <a:t>request.form</a:t>
            </a:r>
            <a:r>
              <a:rPr lang="en-US" altLang="zh-TW" dirty="0"/>
              <a:t>['name']: use indexing if you know the key exists</a:t>
            </a:r>
          </a:p>
          <a:p>
            <a:r>
              <a:rPr lang="en-US" altLang="zh-TW" dirty="0" err="1"/>
              <a:t>request.form.get</a:t>
            </a:r>
            <a:r>
              <a:rPr lang="en-US" altLang="zh-TW" dirty="0"/>
              <a:t>('name'): use get if the key might not exist</a:t>
            </a:r>
          </a:p>
          <a:p>
            <a:r>
              <a:rPr lang="en-US" altLang="zh-TW" dirty="0" err="1"/>
              <a:t>request.form.getlist</a:t>
            </a:r>
            <a:r>
              <a:rPr lang="en-US" altLang="zh-TW" dirty="0"/>
              <a:t>('name'): use </a:t>
            </a:r>
            <a:r>
              <a:rPr lang="en-US" altLang="zh-TW" dirty="0" err="1"/>
              <a:t>getlist</a:t>
            </a:r>
            <a:r>
              <a:rPr lang="en-US" altLang="zh-TW" dirty="0"/>
              <a:t> if the key is sent multiple times and you want a list of values. get only returns the first value.</a:t>
            </a:r>
            <a:endParaRPr lang="zh-TW" altLang="en-US" dirty="0"/>
          </a:p>
        </p:txBody>
      </p:sp>
      <p:sp>
        <p:nvSpPr>
          <p:cNvPr id="9" name="文字方塊 8">
            <a:extLst>
              <a:ext uri="{FF2B5EF4-FFF2-40B4-BE49-F238E27FC236}">
                <a16:creationId xmlns:a16="http://schemas.microsoft.com/office/drawing/2014/main" id="{C99DF6AB-ADC3-3773-8A36-E12EBD354468}"/>
              </a:ext>
            </a:extLst>
          </p:cNvPr>
          <p:cNvSpPr txBox="1"/>
          <p:nvPr/>
        </p:nvSpPr>
        <p:spPr>
          <a:xfrm>
            <a:off x="0" y="5661248"/>
            <a:ext cx="9144000" cy="923330"/>
          </a:xfrm>
          <a:prstGeom prst="rect">
            <a:avLst/>
          </a:prstGeom>
          <a:noFill/>
        </p:spPr>
        <p:txBody>
          <a:bodyPr wrap="square">
            <a:spAutoFit/>
          </a:bodyPr>
          <a:lstStyle/>
          <a:p>
            <a:r>
              <a:rPr lang="zh-TW" altLang="en-US" dirty="0">
                <a:solidFill>
                  <a:srgbClr val="FF0000"/>
                </a:solidFill>
              </a:rPr>
              <a:t>參考</a:t>
            </a:r>
            <a:r>
              <a:rPr lang="en-US" altLang="zh-TW" dirty="0">
                <a:solidFill>
                  <a:srgbClr val="FF0000"/>
                </a:solidFill>
              </a:rPr>
              <a:t>:</a:t>
            </a:r>
          </a:p>
          <a:p>
            <a:r>
              <a:rPr lang="en-US" altLang="zh-TW" dirty="0">
                <a:hlinkClick r:id="rId2"/>
              </a:rPr>
              <a:t>https://stackoverflow.com/questions/10434599</a:t>
            </a:r>
            <a:r>
              <a:rPr lang="en-US" altLang="zh-TW">
                <a:hlinkClick r:id="rId2"/>
              </a:rPr>
              <a:t>/get-the-data-received-in-a-flask-request</a:t>
            </a:r>
            <a:endParaRPr lang="en-US" altLang="zh-TW"/>
          </a:p>
          <a:p>
            <a:endParaRPr lang="zh-TW" altLang="en-US" dirty="0"/>
          </a:p>
        </p:txBody>
      </p:sp>
    </p:spTree>
    <p:extLst>
      <p:ext uri="{BB962C8B-B14F-4D97-AF65-F5344CB8AC3E}">
        <p14:creationId xmlns:p14="http://schemas.microsoft.com/office/powerpoint/2010/main" val="21157891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CCC08AF2-A156-D2E6-5CC1-FAA3DF377EA3}"/>
              </a:ext>
            </a:extLst>
          </p:cNvPr>
          <p:cNvSpPr txBox="1"/>
          <p:nvPr/>
        </p:nvSpPr>
        <p:spPr>
          <a:xfrm>
            <a:off x="2479299" y="3051"/>
            <a:ext cx="4619624" cy="400110"/>
          </a:xfrm>
          <a:prstGeom prst="rect">
            <a:avLst/>
          </a:prstGeom>
          <a:noFill/>
        </p:spPr>
        <p:txBody>
          <a:bodyPr wrap="square">
            <a:spAutoFit/>
          </a:bodyPr>
          <a:lstStyle/>
          <a:p>
            <a:r>
              <a:rPr lang="en-US" altLang="zh-TW" sz="2000" dirty="0"/>
              <a:t>Get the data received in a Flask request</a:t>
            </a:r>
            <a:endParaRPr lang="zh-TW" altLang="en-US" sz="2000" dirty="0"/>
          </a:p>
        </p:txBody>
      </p:sp>
      <p:sp>
        <p:nvSpPr>
          <p:cNvPr id="3" name="文字方塊 2">
            <a:extLst>
              <a:ext uri="{FF2B5EF4-FFF2-40B4-BE49-F238E27FC236}">
                <a16:creationId xmlns:a16="http://schemas.microsoft.com/office/drawing/2014/main" id="{2E14AD2D-E40D-30C2-60AC-B4F485C1C6E4}"/>
              </a:ext>
            </a:extLst>
          </p:cNvPr>
          <p:cNvSpPr txBox="1"/>
          <p:nvPr/>
        </p:nvSpPr>
        <p:spPr>
          <a:xfrm>
            <a:off x="450928" y="1276767"/>
            <a:ext cx="7577456" cy="3693319"/>
          </a:xfrm>
          <a:prstGeom prst="rect">
            <a:avLst/>
          </a:prstGeom>
          <a:noFill/>
        </p:spPr>
        <p:txBody>
          <a:bodyPr wrap="square">
            <a:spAutoFit/>
          </a:bodyPr>
          <a:lstStyle/>
          <a:p>
            <a:r>
              <a:rPr lang="en-US" altLang="zh-TW" dirty="0">
                <a:solidFill>
                  <a:srgbClr val="FF0000"/>
                </a:solidFill>
              </a:rPr>
              <a:t>For URL query parameters, use </a:t>
            </a:r>
            <a:r>
              <a:rPr lang="en-US" altLang="zh-TW" dirty="0" err="1">
                <a:solidFill>
                  <a:srgbClr val="FF0000"/>
                </a:solidFill>
              </a:rPr>
              <a:t>request.args</a:t>
            </a:r>
            <a:r>
              <a:rPr lang="en-US" altLang="zh-TW" dirty="0">
                <a:solidFill>
                  <a:srgbClr val="FF0000"/>
                </a:solidFill>
              </a:rPr>
              <a:t>.</a:t>
            </a:r>
          </a:p>
          <a:p>
            <a:endParaRPr lang="en-US" altLang="zh-TW" dirty="0"/>
          </a:p>
          <a:p>
            <a:r>
              <a:rPr lang="en-US" altLang="zh-TW" dirty="0"/>
              <a:t>search = </a:t>
            </a:r>
            <a:r>
              <a:rPr lang="en-US" altLang="zh-TW" dirty="0" err="1"/>
              <a:t>request.args.get</a:t>
            </a:r>
            <a:r>
              <a:rPr lang="en-US" altLang="zh-TW" dirty="0"/>
              <a:t>("search")</a:t>
            </a:r>
          </a:p>
          <a:p>
            <a:r>
              <a:rPr lang="en-US" altLang="zh-TW" dirty="0"/>
              <a:t>page = </a:t>
            </a:r>
            <a:r>
              <a:rPr lang="en-US" altLang="zh-TW" dirty="0" err="1"/>
              <a:t>request.args.get</a:t>
            </a:r>
            <a:r>
              <a:rPr lang="en-US" altLang="zh-TW" dirty="0"/>
              <a:t>("page")</a:t>
            </a:r>
          </a:p>
          <a:p>
            <a:endParaRPr lang="en-US" altLang="zh-TW" dirty="0"/>
          </a:p>
          <a:p>
            <a:r>
              <a:rPr lang="en-US" altLang="zh-TW" dirty="0">
                <a:solidFill>
                  <a:srgbClr val="FF0000"/>
                </a:solidFill>
              </a:rPr>
              <a:t>For posted form input, use </a:t>
            </a:r>
            <a:r>
              <a:rPr lang="en-US" altLang="zh-TW" dirty="0" err="1">
                <a:solidFill>
                  <a:srgbClr val="FF0000"/>
                </a:solidFill>
              </a:rPr>
              <a:t>request.form</a:t>
            </a:r>
            <a:r>
              <a:rPr lang="en-US" altLang="zh-TW" dirty="0">
                <a:solidFill>
                  <a:srgbClr val="FF0000"/>
                </a:solidFill>
              </a:rPr>
              <a:t>.</a:t>
            </a:r>
          </a:p>
          <a:p>
            <a:endParaRPr lang="en-US" altLang="zh-TW" dirty="0"/>
          </a:p>
          <a:p>
            <a:r>
              <a:rPr lang="en-US" altLang="zh-TW" dirty="0"/>
              <a:t>email = </a:t>
            </a:r>
            <a:r>
              <a:rPr lang="en-US" altLang="zh-TW" dirty="0" err="1"/>
              <a:t>request.form.get</a:t>
            </a:r>
            <a:r>
              <a:rPr lang="en-US" altLang="zh-TW" dirty="0"/>
              <a:t>('email')</a:t>
            </a:r>
          </a:p>
          <a:p>
            <a:r>
              <a:rPr lang="en-US" altLang="zh-TW" dirty="0"/>
              <a:t>password = </a:t>
            </a:r>
            <a:r>
              <a:rPr lang="en-US" altLang="zh-TW" dirty="0" err="1"/>
              <a:t>request.form.get</a:t>
            </a:r>
            <a:r>
              <a:rPr lang="en-US" altLang="zh-TW" dirty="0"/>
              <a:t>('password’)</a:t>
            </a:r>
          </a:p>
          <a:p>
            <a:endParaRPr lang="en-US" altLang="zh-TW" dirty="0"/>
          </a:p>
          <a:p>
            <a:r>
              <a:rPr lang="en-US" altLang="zh-TW" dirty="0">
                <a:solidFill>
                  <a:srgbClr val="FF0000"/>
                </a:solidFill>
              </a:rPr>
              <a:t>For JSON posted with content type application/</a:t>
            </a:r>
            <a:r>
              <a:rPr lang="en-US" altLang="zh-TW" dirty="0" err="1">
                <a:solidFill>
                  <a:srgbClr val="FF0000"/>
                </a:solidFill>
              </a:rPr>
              <a:t>json</a:t>
            </a:r>
            <a:r>
              <a:rPr lang="en-US" altLang="zh-TW" dirty="0">
                <a:solidFill>
                  <a:srgbClr val="FF0000"/>
                </a:solidFill>
              </a:rPr>
              <a:t>, use </a:t>
            </a:r>
            <a:r>
              <a:rPr lang="en-US" altLang="zh-TW" dirty="0" err="1">
                <a:solidFill>
                  <a:srgbClr val="FF0000"/>
                </a:solidFill>
              </a:rPr>
              <a:t>request.get_json</a:t>
            </a:r>
            <a:r>
              <a:rPr lang="en-US" altLang="zh-TW" dirty="0">
                <a:solidFill>
                  <a:srgbClr val="FF0000"/>
                </a:solidFill>
              </a:rPr>
              <a:t>().</a:t>
            </a:r>
          </a:p>
          <a:p>
            <a:endParaRPr lang="en-US" altLang="zh-TW" dirty="0"/>
          </a:p>
          <a:p>
            <a:r>
              <a:rPr lang="en-US" altLang="zh-TW" dirty="0"/>
              <a:t>data = </a:t>
            </a:r>
            <a:r>
              <a:rPr lang="en-US" altLang="zh-TW" dirty="0" err="1"/>
              <a:t>request.get_json</a:t>
            </a:r>
            <a:r>
              <a:rPr lang="en-US" altLang="zh-TW" dirty="0"/>
              <a:t>()</a:t>
            </a:r>
            <a:endParaRPr lang="zh-TW" altLang="en-US" dirty="0"/>
          </a:p>
        </p:txBody>
      </p:sp>
    </p:spTree>
    <p:extLst>
      <p:ext uri="{BB962C8B-B14F-4D97-AF65-F5344CB8AC3E}">
        <p14:creationId xmlns:p14="http://schemas.microsoft.com/office/powerpoint/2010/main" val="5676958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CCC08AF2-A156-D2E6-5CC1-FAA3DF377EA3}"/>
              </a:ext>
            </a:extLst>
          </p:cNvPr>
          <p:cNvSpPr txBox="1"/>
          <p:nvPr/>
        </p:nvSpPr>
        <p:spPr>
          <a:xfrm>
            <a:off x="2479299" y="3051"/>
            <a:ext cx="4619624" cy="400110"/>
          </a:xfrm>
          <a:prstGeom prst="rect">
            <a:avLst/>
          </a:prstGeom>
          <a:noFill/>
        </p:spPr>
        <p:txBody>
          <a:bodyPr wrap="square">
            <a:spAutoFit/>
          </a:bodyPr>
          <a:lstStyle/>
          <a:p>
            <a:r>
              <a:rPr lang="en-US" altLang="zh-TW" sz="2000" dirty="0"/>
              <a:t>Get the data received in a Flask request</a:t>
            </a:r>
            <a:endParaRPr lang="zh-TW" altLang="en-US" sz="2000" dirty="0"/>
          </a:p>
        </p:txBody>
      </p:sp>
      <p:sp>
        <p:nvSpPr>
          <p:cNvPr id="6" name="文字方塊 5">
            <a:extLst>
              <a:ext uri="{FF2B5EF4-FFF2-40B4-BE49-F238E27FC236}">
                <a16:creationId xmlns:a16="http://schemas.microsoft.com/office/drawing/2014/main" id="{8A0A3CA2-8B92-E78D-02CD-27C64B83F97F}"/>
              </a:ext>
            </a:extLst>
          </p:cNvPr>
          <p:cNvSpPr txBox="1"/>
          <p:nvPr/>
        </p:nvSpPr>
        <p:spPr>
          <a:xfrm>
            <a:off x="0" y="1692265"/>
            <a:ext cx="9144000" cy="3970318"/>
          </a:xfrm>
          <a:prstGeom prst="rect">
            <a:avLst/>
          </a:prstGeom>
          <a:noFill/>
        </p:spPr>
        <p:txBody>
          <a:bodyPr wrap="square">
            <a:spAutoFit/>
          </a:bodyPr>
          <a:lstStyle/>
          <a:p>
            <a:r>
              <a:rPr lang="en-US" altLang="zh-TW" dirty="0">
                <a:solidFill>
                  <a:srgbClr val="FF0000"/>
                </a:solidFill>
              </a:rPr>
              <a:t>Here's an example of parsing posted JSON data and echoing it back.</a:t>
            </a:r>
          </a:p>
          <a:p>
            <a:endParaRPr lang="en-US" altLang="zh-TW" dirty="0"/>
          </a:p>
          <a:p>
            <a:r>
              <a:rPr lang="en-US" altLang="zh-TW" dirty="0"/>
              <a:t>from flask import Flask, request, </a:t>
            </a:r>
            <a:r>
              <a:rPr lang="en-US" altLang="zh-TW" dirty="0" err="1"/>
              <a:t>jsonify</a:t>
            </a:r>
            <a:endParaRPr lang="en-US" altLang="zh-TW" dirty="0"/>
          </a:p>
          <a:p>
            <a:endParaRPr lang="en-US" altLang="zh-TW" dirty="0"/>
          </a:p>
          <a:p>
            <a:r>
              <a:rPr lang="en-US" altLang="zh-TW" dirty="0"/>
              <a:t>app = Flask(__name__)</a:t>
            </a:r>
          </a:p>
          <a:p>
            <a:endParaRPr lang="en-US" altLang="zh-TW" dirty="0"/>
          </a:p>
          <a:p>
            <a:r>
              <a:rPr lang="en-US" altLang="zh-TW" dirty="0"/>
              <a:t>@app.route('/foo', methods=['POST']) </a:t>
            </a:r>
          </a:p>
          <a:p>
            <a:r>
              <a:rPr lang="en-US" altLang="zh-TW" dirty="0"/>
              <a:t>def foo():</a:t>
            </a:r>
          </a:p>
          <a:p>
            <a:r>
              <a:rPr lang="en-US" altLang="zh-TW" dirty="0"/>
              <a:t>    data = </a:t>
            </a:r>
            <a:r>
              <a:rPr lang="en-US" altLang="zh-TW" dirty="0" err="1"/>
              <a:t>request.json</a:t>
            </a:r>
            <a:endParaRPr lang="en-US" altLang="zh-TW" dirty="0"/>
          </a:p>
          <a:p>
            <a:r>
              <a:rPr lang="en-US" altLang="zh-TW" dirty="0"/>
              <a:t>    return </a:t>
            </a:r>
            <a:r>
              <a:rPr lang="en-US" altLang="zh-TW" dirty="0" err="1"/>
              <a:t>jsonify</a:t>
            </a:r>
            <a:r>
              <a:rPr lang="en-US" altLang="zh-TW" dirty="0"/>
              <a:t>(data)</a:t>
            </a:r>
          </a:p>
          <a:p>
            <a:endParaRPr lang="en-US" altLang="zh-TW" dirty="0"/>
          </a:p>
          <a:p>
            <a:r>
              <a:rPr lang="en-US" altLang="zh-TW" dirty="0">
                <a:solidFill>
                  <a:srgbClr val="FF0000"/>
                </a:solidFill>
              </a:rPr>
              <a:t>To post JSON with curl:</a:t>
            </a:r>
          </a:p>
          <a:p>
            <a:r>
              <a:rPr lang="en-US" altLang="zh-TW" dirty="0"/>
              <a:t>curl -</a:t>
            </a:r>
            <a:r>
              <a:rPr lang="en-US" altLang="zh-TW" dirty="0" err="1"/>
              <a:t>i</a:t>
            </a:r>
            <a:r>
              <a:rPr lang="en-US" altLang="zh-TW" dirty="0"/>
              <a:t> -H "Content-Type: application/</a:t>
            </a:r>
            <a:r>
              <a:rPr lang="en-US" altLang="zh-TW" dirty="0" err="1"/>
              <a:t>json</a:t>
            </a:r>
            <a:r>
              <a:rPr lang="en-US" altLang="zh-TW" dirty="0"/>
              <a:t>" -X POST -d '{"userId":"1", "username": "fizz </a:t>
            </a:r>
            <a:r>
              <a:rPr lang="en-US" altLang="zh-TW" dirty="0" err="1"/>
              <a:t>bizz</a:t>
            </a:r>
            <a:r>
              <a:rPr lang="en-US" altLang="zh-TW" dirty="0"/>
              <a:t>"}' http://localhost:5000/foo</a:t>
            </a:r>
            <a:endParaRPr lang="zh-TW" altLang="en-US" dirty="0"/>
          </a:p>
        </p:txBody>
      </p:sp>
    </p:spTree>
    <p:extLst>
      <p:ext uri="{BB962C8B-B14F-4D97-AF65-F5344CB8AC3E}">
        <p14:creationId xmlns:p14="http://schemas.microsoft.com/office/powerpoint/2010/main" val="7839428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CCC08AF2-A156-D2E6-5CC1-FAA3DF377EA3}"/>
              </a:ext>
            </a:extLst>
          </p:cNvPr>
          <p:cNvSpPr txBox="1"/>
          <p:nvPr/>
        </p:nvSpPr>
        <p:spPr>
          <a:xfrm>
            <a:off x="2479299" y="3051"/>
            <a:ext cx="4619624" cy="400110"/>
          </a:xfrm>
          <a:prstGeom prst="rect">
            <a:avLst/>
          </a:prstGeom>
          <a:noFill/>
        </p:spPr>
        <p:txBody>
          <a:bodyPr wrap="square">
            <a:spAutoFit/>
          </a:bodyPr>
          <a:lstStyle/>
          <a:p>
            <a:r>
              <a:rPr lang="en-US" altLang="zh-TW" sz="2000" dirty="0"/>
              <a:t>Get the data received in a Flask request</a:t>
            </a:r>
            <a:endParaRPr lang="zh-TW" altLang="en-US" sz="2000" dirty="0"/>
          </a:p>
        </p:txBody>
      </p:sp>
      <p:pic>
        <p:nvPicPr>
          <p:cNvPr id="2" name="圖片 1">
            <a:extLst>
              <a:ext uri="{FF2B5EF4-FFF2-40B4-BE49-F238E27FC236}">
                <a16:creationId xmlns:a16="http://schemas.microsoft.com/office/drawing/2014/main" id="{FFDF2890-DAD1-813C-BDEF-6C2BEFCE5281}"/>
              </a:ext>
            </a:extLst>
          </p:cNvPr>
          <p:cNvPicPr>
            <a:picLocks noChangeAspect="1"/>
          </p:cNvPicPr>
          <p:nvPr/>
        </p:nvPicPr>
        <p:blipFill>
          <a:blip r:embed="rId2"/>
          <a:stretch>
            <a:fillRect/>
          </a:stretch>
        </p:blipFill>
        <p:spPr>
          <a:xfrm>
            <a:off x="781183" y="735478"/>
            <a:ext cx="7895273" cy="5717858"/>
          </a:xfrm>
          <a:prstGeom prst="rect">
            <a:avLst/>
          </a:prstGeom>
        </p:spPr>
      </p:pic>
    </p:spTree>
    <p:extLst>
      <p:ext uri="{BB962C8B-B14F-4D97-AF65-F5344CB8AC3E}">
        <p14:creationId xmlns:p14="http://schemas.microsoft.com/office/powerpoint/2010/main" val="36882988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DA9B847E-2380-6C99-5678-410985FE9AB2}"/>
              </a:ext>
            </a:extLst>
          </p:cNvPr>
          <p:cNvSpPr txBox="1"/>
          <p:nvPr/>
        </p:nvSpPr>
        <p:spPr>
          <a:xfrm>
            <a:off x="323528" y="620688"/>
            <a:ext cx="8064896" cy="369332"/>
          </a:xfrm>
          <a:prstGeom prst="rect">
            <a:avLst/>
          </a:prstGeom>
          <a:noFill/>
        </p:spPr>
        <p:txBody>
          <a:bodyPr wrap="square">
            <a:spAutoFit/>
          </a:bodyPr>
          <a:lstStyle/>
          <a:p>
            <a:r>
              <a:rPr lang="en-US" altLang="zh-TW" dirty="0"/>
              <a:t>What is the difference between 0.0.0.0 and 127.0.0.1</a:t>
            </a:r>
            <a:endParaRPr lang="zh-TW" altLang="en-US" dirty="0"/>
          </a:p>
        </p:txBody>
      </p:sp>
      <p:graphicFrame>
        <p:nvGraphicFramePr>
          <p:cNvPr id="4" name="表格 3">
            <a:extLst>
              <a:ext uri="{FF2B5EF4-FFF2-40B4-BE49-F238E27FC236}">
                <a16:creationId xmlns:a16="http://schemas.microsoft.com/office/drawing/2014/main" id="{BD65582F-3E5C-47E4-94DE-75CB76C75F96}"/>
              </a:ext>
            </a:extLst>
          </p:cNvPr>
          <p:cNvGraphicFramePr>
            <a:graphicFrameLocks noGrp="1"/>
          </p:cNvGraphicFramePr>
          <p:nvPr>
            <p:extLst>
              <p:ext uri="{D42A27DB-BD31-4B8C-83A1-F6EECF244321}">
                <p14:modId xmlns:p14="http://schemas.microsoft.com/office/powerpoint/2010/main" val="677171793"/>
              </p:ext>
            </p:extLst>
          </p:nvPr>
        </p:nvGraphicFramePr>
        <p:xfrm>
          <a:off x="23639" y="1052736"/>
          <a:ext cx="9012857" cy="4180029"/>
        </p:xfrm>
        <a:graphic>
          <a:graphicData uri="http://schemas.openxmlformats.org/drawingml/2006/table">
            <a:tbl>
              <a:tblPr/>
              <a:tblGrid>
                <a:gridCol w="1245538">
                  <a:extLst>
                    <a:ext uri="{9D8B030D-6E8A-4147-A177-3AD203B41FA5}">
                      <a16:colId xmlns:a16="http://schemas.microsoft.com/office/drawing/2014/main" val="4146308542"/>
                    </a:ext>
                  </a:extLst>
                </a:gridCol>
                <a:gridCol w="4679564">
                  <a:extLst>
                    <a:ext uri="{9D8B030D-6E8A-4147-A177-3AD203B41FA5}">
                      <a16:colId xmlns:a16="http://schemas.microsoft.com/office/drawing/2014/main" val="4294513076"/>
                    </a:ext>
                  </a:extLst>
                </a:gridCol>
                <a:gridCol w="3087755">
                  <a:extLst>
                    <a:ext uri="{9D8B030D-6E8A-4147-A177-3AD203B41FA5}">
                      <a16:colId xmlns:a16="http://schemas.microsoft.com/office/drawing/2014/main" val="2745139534"/>
                    </a:ext>
                  </a:extLst>
                </a:gridCol>
              </a:tblGrid>
              <a:tr h="504056">
                <a:tc>
                  <a:txBody>
                    <a:bodyPr/>
                    <a:lstStyle/>
                    <a:p>
                      <a:br>
                        <a:rPr lang="zh-TW" altLang="en-US" dirty="0">
                          <a:effectLst/>
                        </a:rPr>
                      </a:br>
                      <a:endParaRPr lang="zh-TW" altLang="en-US" dirty="0">
                        <a:effectLst/>
                      </a:endParaRP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ltLang="zh-TW" b="1">
                          <a:effectLst/>
                        </a:rPr>
                        <a:t>0.0.0.0</a:t>
                      </a:r>
                      <a:endParaRPr lang="zh-TW" altLang="en-US">
                        <a:effectLst/>
                      </a:endParaRP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ltLang="zh-TW" b="1">
                          <a:effectLst/>
                        </a:rPr>
                        <a:t>127.0.0.1</a:t>
                      </a:r>
                      <a:endParaRPr lang="zh-TW" altLang="en-US">
                        <a:effectLst/>
                      </a:endParaRP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8124963"/>
                  </a:ext>
                </a:extLst>
              </a:tr>
              <a:tr h="950892">
                <a:tc>
                  <a:txBody>
                    <a:bodyPr/>
                    <a:lstStyle/>
                    <a:p>
                      <a:pPr fontAlgn="auto"/>
                      <a:r>
                        <a:rPr lang="en-US">
                          <a:effectLst/>
                        </a:rPr>
                        <a:t>Definition</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effectLst/>
                        </a:rPr>
                        <a:t>The IP address of the localhost on the local network</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effectLst/>
                        </a:rPr>
                        <a:t>Loopback address</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53878266"/>
                  </a:ext>
                </a:extLst>
              </a:tr>
              <a:tr h="950892">
                <a:tc rowSpan="3">
                  <a:txBody>
                    <a:bodyPr/>
                    <a:lstStyle/>
                    <a:p>
                      <a:pPr fontAlgn="auto"/>
                      <a:r>
                        <a:rPr lang="en-US">
                          <a:effectLst/>
                        </a:rPr>
                        <a:t>    Use</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effectLst/>
                        </a:rPr>
                        <a:t>Used to indicate the host itself when DHCP assigns an IP address</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dirty="0">
                          <a:effectLst/>
                        </a:rPr>
                        <a:t>Run the </a:t>
                      </a:r>
                      <a:r>
                        <a:rPr lang="en-US" b="1" dirty="0">
                          <a:effectLst/>
                        </a:rPr>
                        <a:t>ping 127.0.0.1</a:t>
                      </a:r>
                      <a:r>
                        <a:rPr lang="en-US" dirty="0">
                          <a:effectLst/>
                        </a:rPr>
                        <a:t> command to perform a loopback test</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4669276"/>
                  </a:ext>
                </a:extLst>
              </a:tr>
              <a:tr h="715213">
                <a:tc vMerge="1">
                  <a:txBody>
                    <a:bodyPr/>
                    <a:lstStyle/>
                    <a:p>
                      <a:endParaRPr lang="zh-TW" altLang="en-US"/>
                    </a:p>
                  </a:txBody>
                  <a:tcPr/>
                </a:tc>
                <a:tc>
                  <a:txBody>
                    <a:bodyPr/>
                    <a:lstStyle/>
                    <a:p>
                      <a:pPr fontAlgn="auto"/>
                      <a:r>
                        <a:rPr lang="en-US">
                          <a:effectLst/>
                        </a:rPr>
                        <a:t>Used as the default route, indicating "any IPv4 host"</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a:effectLst/>
                        </a:rPr>
                        <a:t>DDoS attack mitigation</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757850765"/>
                  </a:ext>
                </a:extLst>
              </a:tr>
              <a:tr h="950892">
                <a:tc vMerge="1">
                  <a:txBody>
                    <a:bodyPr/>
                    <a:lstStyle/>
                    <a:p>
                      <a:endParaRPr lang="zh-TW" altLang="en-US"/>
                    </a:p>
                  </a:txBody>
                  <a:tcPr/>
                </a:tc>
                <a:tc>
                  <a:txBody>
                    <a:bodyPr/>
                    <a:lstStyle/>
                    <a:p>
                      <a:pPr fontAlgn="auto"/>
                      <a:r>
                        <a:rPr lang="en-US">
                          <a:effectLst/>
                        </a:rPr>
                        <a:t>Used as the server, indicating any IPv4 address on the localhost</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auto"/>
                      <a:r>
                        <a:rPr lang="en-US" dirty="0">
                          <a:effectLst/>
                        </a:rPr>
                        <a:t>Local IP address bound to the web container test</a:t>
                      </a:r>
                    </a:p>
                  </a:txBody>
                  <a:tcPr marL="63500" marR="635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56775106"/>
                  </a:ext>
                </a:extLst>
              </a:tr>
            </a:tbl>
          </a:graphicData>
        </a:graphic>
      </p:graphicFrame>
      <p:sp>
        <p:nvSpPr>
          <p:cNvPr id="8" name="文字方塊 7">
            <a:extLst>
              <a:ext uri="{FF2B5EF4-FFF2-40B4-BE49-F238E27FC236}">
                <a16:creationId xmlns:a16="http://schemas.microsoft.com/office/drawing/2014/main" id="{68D9D174-561D-AC11-2F09-6A17EA707BE9}"/>
              </a:ext>
            </a:extLst>
          </p:cNvPr>
          <p:cNvSpPr txBox="1"/>
          <p:nvPr/>
        </p:nvSpPr>
        <p:spPr>
          <a:xfrm>
            <a:off x="65571" y="5373844"/>
            <a:ext cx="9012857" cy="923330"/>
          </a:xfrm>
          <a:prstGeom prst="rect">
            <a:avLst/>
          </a:prstGeom>
          <a:noFill/>
        </p:spPr>
        <p:txBody>
          <a:bodyPr wrap="square">
            <a:spAutoFit/>
          </a:bodyPr>
          <a:lstStyle/>
          <a:p>
            <a:r>
              <a:rPr lang="en-US" altLang="zh-TW" dirty="0"/>
              <a:t>"localhost" is normally the hostname for the 127.0.0.1 IP address. It's usually set in /</a:t>
            </a:r>
            <a:r>
              <a:rPr lang="en-US" altLang="zh-TW" dirty="0" err="1"/>
              <a:t>etc</a:t>
            </a:r>
            <a:r>
              <a:rPr lang="en-US" altLang="zh-TW" dirty="0"/>
              <a:t>/hosts (or the Windows equivalent named "hosts" somewhere under %WINDIR%). You can use it just like any other hostname - try "ping localhost" to see how it resolves to 127.0.0.1.</a:t>
            </a:r>
            <a:endParaRPr lang="zh-TW" altLang="en-US" dirty="0"/>
          </a:p>
        </p:txBody>
      </p:sp>
    </p:spTree>
    <p:extLst>
      <p:ext uri="{BB962C8B-B14F-4D97-AF65-F5344CB8AC3E}">
        <p14:creationId xmlns:p14="http://schemas.microsoft.com/office/powerpoint/2010/main" val="13444918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E9268243-A32B-6BFE-55FC-697055129E77}"/>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87</a:t>
            </a:fld>
            <a:endParaRPr lang="zh-TW" altLang="en-US">
              <a:solidFill>
                <a:prstClr val="white"/>
              </a:solidFill>
            </a:endParaRPr>
          </a:p>
        </p:txBody>
      </p:sp>
      <p:sp>
        <p:nvSpPr>
          <p:cNvPr id="7" name="文字方塊 6">
            <a:extLst>
              <a:ext uri="{FF2B5EF4-FFF2-40B4-BE49-F238E27FC236}">
                <a16:creationId xmlns:a16="http://schemas.microsoft.com/office/drawing/2014/main" id="{E4D4B35A-9474-FF4F-D355-9A455F3E800A}"/>
              </a:ext>
            </a:extLst>
          </p:cNvPr>
          <p:cNvSpPr txBox="1"/>
          <p:nvPr/>
        </p:nvSpPr>
        <p:spPr>
          <a:xfrm>
            <a:off x="395536" y="749017"/>
            <a:ext cx="8136904" cy="5632311"/>
          </a:xfrm>
          <a:prstGeom prst="rect">
            <a:avLst/>
          </a:prstGeom>
          <a:noFill/>
        </p:spPr>
        <p:txBody>
          <a:bodyPr wrap="square">
            <a:spAutoFit/>
          </a:bodyPr>
          <a:lstStyle/>
          <a:p>
            <a:r>
              <a:rPr lang="en-US" altLang="zh-TW" dirty="0"/>
              <a:t>data: function ()  {</a:t>
            </a:r>
          </a:p>
          <a:p>
            <a:r>
              <a:rPr lang="en-US" altLang="zh-TW" dirty="0"/>
              <a:t>    return {</a:t>
            </a:r>
          </a:p>
          <a:p>
            <a:r>
              <a:rPr lang="en-US" altLang="zh-TW" dirty="0"/>
              <a:t>       questions: []</a:t>
            </a:r>
          </a:p>
          <a:p>
            <a:r>
              <a:rPr lang="en-US" altLang="zh-TW" dirty="0"/>
              <a:t>    }</a:t>
            </a:r>
          </a:p>
          <a:p>
            <a:r>
              <a:rPr lang="en-US" altLang="zh-TW" dirty="0"/>
              <a:t>},</a:t>
            </a:r>
          </a:p>
          <a:p>
            <a:r>
              <a:rPr lang="en-US" altLang="zh-TW" dirty="0"/>
              <a:t>    </a:t>
            </a:r>
          </a:p>
          <a:p>
            <a:r>
              <a:rPr lang="en-US" altLang="zh-TW" dirty="0"/>
              <a:t>watch: {</a:t>
            </a:r>
          </a:p>
          <a:p>
            <a:r>
              <a:rPr lang="en-US" altLang="zh-TW" dirty="0"/>
              <a:t>   questions: {</a:t>
            </a:r>
          </a:p>
          <a:p>
            <a:r>
              <a:rPr lang="en-US" altLang="zh-TW" dirty="0"/>
              <a:t>       handler: function(</a:t>
            </a:r>
            <a:r>
              <a:rPr lang="en-US" altLang="zh-TW" dirty="0" err="1"/>
              <a:t>val</a:t>
            </a:r>
            <a:r>
              <a:rPr lang="en-US" altLang="zh-TW" dirty="0"/>
              <a:t>, </a:t>
            </a:r>
            <a:r>
              <a:rPr lang="en-US" altLang="zh-TW" dirty="0" err="1"/>
              <a:t>oldVal</a:t>
            </a:r>
            <a:r>
              <a:rPr lang="en-US" altLang="zh-TW" dirty="0"/>
              <a:t>) {</a:t>
            </a:r>
          </a:p>
          <a:p>
            <a:r>
              <a:rPr lang="en-US" altLang="zh-TW" dirty="0"/>
              <a:t>           </a:t>
            </a:r>
            <a:r>
              <a:rPr lang="en-US" altLang="zh-TW" dirty="0" err="1"/>
              <a:t>this.foo</a:t>
            </a:r>
            <a:r>
              <a:rPr lang="en-US" altLang="zh-TW" dirty="0"/>
              <a:t>(); // call it in the context of your component object</a:t>
            </a:r>
          </a:p>
          <a:p>
            <a:r>
              <a:rPr lang="en-US" altLang="zh-TW" dirty="0"/>
              <a:t>       },</a:t>
            </a:r>
          </a:p>
          <a:p>
            <a:r>
              <a:rPr lang="en-US" altLang="zh-TW" dirty="0"/>
              <a:t>       deep: true</a:t>
            </a:r>
          </a:p>
          <a:p>
            <a:r>
              <a:rPr lang="en-US" altLang="zh-TW" dirty="0"/>
              <a:t>    }</a:t>
            </a:r>
          </a:p>
          <a:p>
            <a:r>
              <a:rPr lang="en-US" altLang="zh-TW" dirty="0"/>
              <a:t>},      </a:t>
            </a:r>
          </a:p>
          <a:p>
            <a:r>
              <a:rPr lang="en-US" altLang="zh-TW" dirty="0"/>
              <a:t>    </a:t>
            </a:r>
          </a:p>
          <a:p>
            <a:r>
              <a:rPr lang="en-US" altLang="zh-TW" dirty="0"/>
              <a:t>methods: {</a:t>
            </a:r>
          </a:p>
          <a:p>
            <a:r>
              <a:rPr lang="en-US" altLang="zh-TW" dirty="0"/>
              <a:t>    foo() {</a:t>
            </a:r>
          </a:p>
          <a:p>
            <a:r>
              <a:rPr lang="en-US" altLang="zh-TW" dirty="0"/>
              <a:t>        console.log("foo called");</a:t>
            </a:r>
          </a:p>
          <a:p>
            <a:r>
              <a:rPr lang="en-US" altLang="zh-TW" dirty="0"/>
              <a:t>    }</a:t>
            </a:r>
          </a:p>
          <a:p>
            <a:r>
              <a:rPr lang="en-US" altLang="zh-TW" dirty="0"/>
              <a:t>}</a:t>
            </a:r>
            <a:endParaRPr lang="zh-TW" altLang="en-US" dirty="0"/>
          </a:p>
        </p:txBody>
      </p:sp>
      <p:sp>
        <p:nvSpPr>
          <p:cNvPr id="9" name="文字方塊 8">
            <a:extLst>
              <a:ext uri="{FF2B5EF4-FFF2-40B4-BE49-F238E27FC236}">
                <a16:creationId xmlns:a16="http://schemas.microsoft.com/office/drawing/2014/main" id="{64B68B1C-F292-9A55-0893-CB1E97E548FB}"/>
              </a:ext>
            </a:extLst>
          </p:cNvPr>
          <p:cNvSpPr txBox="1"/>
          <p:nvPr/>
        </p:nvSpPr>
        <p:spPr>
          <a:xfrm>
            <a:off x="2339752" y="116632"/>
            <a:ext cx="4619624" cy="461665"/>
          </a:xfrm>
          <a:prstGeom prst="rect">
            <a:avLst/>
          </a:prstGeom>
          <a:noFill/>
        </p:spPr>
        <p:txBody>
          <a:bodyPr wrap="square">
            <a:spAutoFit/>
          </a:bodyPr>
          <a:lstStyle/>
          <a:p>
            <a:r>
              <a:rPr lang="en-US" altLang="zh-TW" sz="2400" b="1" dirty="0">
                <a:solidFill>
                  <a:srgbClr val="FF0000"/>
                </a:solidFill>
              </a:rPr>
              <a:t>How to call function from watch?</a:t>
            </a:r>
            <a:endParaRPr lang="zh-TW" altLang="en-US" sz="2400" b="1" dirty="0">
              <a:solidFill>
                <a:srgbClr val="FF0000"/>
              </a:solidFill>
            </a:endParaRPr>
          </a:p>
        </p:txBody>
      </p:sp>
    </p:spTree>
    <p:extLst>
      <p:ext uri="{BB962C8B-B14F-4D97-AF65-F5344CB8AC3E}">
        <p14:creationId xmlns:p14="http://schemas.microsoft.com/office/powerpoint/2010/main" val="31465602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6AEE3A7-6668-9B63-0AF0-16FA89AFF531}"/>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88</a:t>
            </a:fld>
            <a:endParaRPr lang="zh-TW" altLang="en-US">
              <a:solidFill>
                <a:prstClr val="white"/>
              </a:solidFill>
            </a:endParaRPr>
          </a:p>
        </p:txBody>
      </p:sp>
      <p:sp>
        <p:nvSpPr>
          <p:cNvPr id="7" name="文字方塊 6">
            <a:extLst>
              <a:ext uri="{FF2B5EF4-FFF2-40B4-BE49-F238E27FC236}">
                <a16:creationId xmlns:a16="http://schemas.microsoft.com/office/drawing/2014/main" id="{B1DC5990-F297-A616-03BB-C5BA0DE74A3D}"/>
              </a:ext>
            </a:extLst>
          </p:cNvPr>
          <p:cNvSpPr txBox="1"/>
          <p:nvPr/>
        </p:nvSpPr>
        <p:spPr>
          <a:xfrm>
            <a:off x="2339752" y="44624"/>
            <a:ext cx="4619624" cy="461665"/>
          </a:xfrm>
          <a:prstGeom prst="rect">
            <a:avLst/>
          </a:prstGeom>
          <a:noFill/>
        </p:spPr>
        <p:txBody>
          <a:bodyPr wrap="square">
            <a:spAutoFit/>
          </a:bodyPr>
          <a:lstStyle/>
          <a:p>
            <a:r>
              <a:rPr lang="en-US" altLang="zh-TW" sz="2400" b="1" dirty="0" err="1"/>
              <a:t>vue</a:t>
            </a:r>
            <a:r>
              <a:rPr lang="en-US" altLang="zh-TW" sz="2400" b="1" dirty="0"/>
              <a:t> cli </a:t>
            </a:r>
            <a:r>
              <a:rPr lang="zh-TW" altLang="en-US" sz="2400" b="1" dirty="0"/>
              <a:t>安裝 </a:t>
            </a:r>
            <a:r>
              <a:rPr lang="en-US" altLang="zh-TW" sz="2400" b="1" dirty="0"/>
              <a:t>2</a:t>
            </a:r>
            <a:endParaRPr lang="zh-TW" altLang="en-US" sz="2400" b="1" dirty="0"/>
          </a:p>
        </p:txBody>
      </p:sp>
      <p:grpSp>
        <p:nvGrpSpPr>
          <p:cNvPr id="8" name="群組 5">
            <a:extLst>
              <a:ext uri="{FF2B5EF4-FFF2-40B4-BE49-F238E27FC236}">
                <a16:creationId xmlns:a16="http://schemas.microsoft.com/office/drawing/2014/main" id="{ACA6FF55-A0B0-AE91-4FC4-41CA1D7E4C2F}"/>
              </a:ext>
            </a:extLst>
          </p:cNvPr>
          <p:cNvGrpSpPr/>
          <p:nvPr/>
        </p:nvGrpSpPr>
        <p:grpSpPr>
          <a:xfrm>
            <a:off x="450928" y="530688"/>
            <a:ext cx="8507077" cy="90000"/>
            <a:chOff x="488504" y="729418"/>
            <a:chExt cx="9216000" cy="90000"/>
          </a:xfrm>
        </p:grpSpPr>
        <p:sp>
          <p:nvSpPr>
            <p:cNvPr id="9" name="矩形 8">
              <a:extLst>
                <a:ext uri="{FF2B5EF4-FFF2-40B4-BE49-F238E27FC236}">
                  <a16:creationId xmlns:a16="http://schemas.microsoft.com/office/drawing/2014/main" id="{121E1F4B-E930-FE81-1E79-AA703FAA0148}"/>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10" name="矩形 9">
              <a:extLst>
                <a:ext uri="{FF2B5EF4-FFF2-40B4-BE49-F238E27FC236}">
                  <a16:creationId xmlns:a16="http://schemas.microsoft.com/office/drawing/2014/main" id="{E2882978-4330-42BD-AC75-8A1837B53670}"/>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12" name="文字方塊 11">
            <a:extLst>
              <a:ext uri="{FF2B5EF4-FFF2-40B4-BE49-F238E27FC236}">
                <a16:creationId xmlns:a16="http://schemas.microsoft.com/office/drawing/2014/main" id="{4968944E-4A9D-635C-2604-CEBDB017E659}"/>
              </a:ext>
            </a:extLst>
          </p:cNvPr>
          <p:cNvSpPr txBox="1"/>
          <p:nvPr/>
        </p:nvSpPr>
        <p:spPr>
          <a:xfrm>
            <a:off x="251520" y="922162"/>
            <a:ext cx="8892480" cy="2308324"/>
          </a:xfrm>
          <a:prstGeom prst="rect">
            <a:avLst/>
          </a:prstGeom>
          <a:noFill/>
        </p:spPr>
        <p:txBody>
          <a:bodyPr wrap="square">
            <a:spAutoFit/>
          </a:bodyPr>
          <a:lstStyle/>
          <a:p>
            <a:pPr marL="342900" indent="-342900">
              <a:buAutoNum type="arabicPeriod"/>
            </a:pPr>
            <a:r>
              <a:rPr lang="zh-TW" altLang="en-US" dirty="0"/>
              <a:t>先安裝</a:t>
            </a:r>
            <a:r>
              <a:rPr lang="en-US" altLang="zh-TW" dirty="0"/>
              <a:t>node.js</a:t>
            </a:r>
          </a:p>
          <a:p>
            <a:pPr marL="342900" indent="-342900">
              <a:buFontTx/>
              <a:buAutoNum type="arabicPeriod"/>
            </a:pPr>
            <a:r>
              <a:rPr lang="en-US" altLang="zh-TW" dirty="0" err="1"/>
              <a:t>npm</a:t>
            </a:r>
            <a:r>
              <a:rPr lang="en-US" altLang="zh-TW" dirty="0"/>
              <a:t> install -g @vue/cli </a:t>
            </a:r>
            <a:r>
              <a:rPr lang="zh-TW" altLang="en-US" dirty="0"/>
              <a:t>或安裝指定版本 </a:t>
            </a:r>
            <a:r>
              <a:rPr lang="en-US" altLang="zh-TW" dirty="0" err="1"/>
              <a:t>npm</a:t>
            </a:r>
            <a:r>
              <a:rPr lang="en-US" altLang="zh-TW" dirty="0"/>
              <a:t> install -g @vue/cli@x.xx.x</a:t>
            </a:r>
          </a:p>
          <a:p>
            <a:pPr marL="342900" indent="-342900">
              <a:buAutoNum type="arabicPeriod"/>
            </a:pPr>
            <a:endParaRPr lang="en-US" altLang="zh-TW" dirty="0"/>
          </a:p>
          <a:p>
            <a:pPr marL="342900" indent="-342900">
              <a:buAutoNum type="arabicPeriod"/>
            </a:pPr>
            <a:r>
              <a:rPr lang="en-US" altLang="zh-TW" dirty="0" err="1"/>
              <a:t>vue</a:t>
            </a:r>
            <a:r>
              <a:rPr lang="en-US" altLang="zh-TW" dirty="0"/>
              <a:t> -V</a:t>
            </a:r>
            <a:r>
              <a:rPr lang="zh-TW" altLang="en-US" dirty="0">
                <a:latin typeface="PMingLiU" panose="02020500000000000000" pitchFamily="18" charset="-120"/>
                <a:ea typeface="PMingLiU" panose="02020500000000000000" pitchFamily="18" charset="-120"/>
              </a:rPr>
              <a:t>，</a:t>
            </a:r>
            <a:r>
              <a:rPr lang="zh-TW" altLang="en-US" dirty="0"/>
              <a:t>查看</a:t>
            </a:r>
            <a:r>
              <a:rPr lang="en-US" altLang="zh-TW" dirty="0" err="1"/>
              <a:t>vue</a:t>
            </a:r>
            <a:r>
              <a:rPr lang="en-US" altLang="zh-TW" dirty="0"/>
              <a:t>-cli</a:t>
            </a:r>
            <a:r>
              <a:rPr lang="zh-TW" altLang="en-US" dirty="0"/>
              <a:t>版本</a:t>
            </a:r>
            <a:endParaRPr lang="en-US" altLang="zh-TW" dirty="0"/>
          </a:p>
          <a:p>
            <a:pPr marL="342900" indent="-342900">
              <a:buAutoNum type="arabicPeriod"/>
            </a:pPr>
            <a:r>
              <a:rPr lang="en-US" altLang="zh-TW" b="0" i="0" dirty="0" err="1">
                <a:solidFill>
                  <a:srgbClr val="333333"/>
                </a:solidFill>
                <a:effectLst/>
                <a:latin typeface="Menlo"/>
              </a:rPr>
              <a:t>vue</a:t>
            </a:r>
            <a:r>
              <a:rPr lang="en-US" altLang="zh-TW" b="0" i="0" dirty="0">
                <a:solidFill>
                  <a:srgbClr val="333333"/>
                </a:solidFill>
                <a:effectLst/>
                <a:latin typeface="Menlo"/>
              </a:rPr>
              <a:t> create </a:t>
            </a:r>
            <a:r>
              <a:rPr lang="zh-TW" altLang="en-US" b="0" i="0" dirty="0">
                <a:solidFill>
                  <a:srgbClr val="333333"/>
                </a:solidFill>
                <a:effectLst/>
                <a:latin typeface="Menlo"/>
              </a:rPr>
              <a:t>專案名稱</a:t>
            </a:r>
            <a:endParaRPr lang="en-US" altLang="zh-TW" b="0" i="0" dirty="0">
              <a:solidFill>
                <a:srgbClr val="333333"/>
              </a:solidFill>
              <a:effectLst/>
              <a:latin typeface="Menlo"/>
            </a:endParaRPr>
          </a:p>
          <a:p>
            <a:r>
              <a:rPr lang="en-US" altLang="zh-TW" dirty="0">
                <a:solidFill>
                  <a:srgbClr val="333333"/>
                </a:solidFill>
                <a:latin typeface="Menlo"/>
              </a:rPr>
              <a:t>       </a:t>
            </a:r>
            <a:r>
              <a:rPr lang="zh-TW" altLang="en-US" dirty="0">
                <a:solidFill>
                  <a:srgbClr val="333333"/>
                </a:solidFill>
                <a:latin typeface="Menlo"/>
              </a:rPr>
              <a:t>註</a:t>
            </a:r>
            <a:r>
              <a:rPr lang="en-US" altLang="zh-TW" dirty="0">
                <a:solidFill>
                  <a:srgbClr val="333333"/>
                </a:solidFill>
                <a:latin typeface="Menlo"/>
              </a:rPr>
              <a:t>:</a:t>
            </a:r>
            <a:r>
              <a:rPr lang="zh-TW" altLang="en-US" dirty="0">
                <a:solidFill>
                  <a:srgbClr val="333333"/>
                </a:solidFill>
                <a:latin typeface="Menlo"/>
              </a:rPr>
              <a:t> </a:t>
            </a:r>
            <a:r>
              <a:rPr lang="en-US" altLang="zh-TW" dirty="0">
                <a:solidFill>
                  <a:srgbClr val="333333"/>
                </a:solidFill>
                <a:latin typeface="Menlo"/>
              </a:rPr>
              <a:t>a.</a:t>
            </a:r>
            <a:r>
              <a:rPr lang="zh-TW" altLang="en-US" b="0" i="0" dirty="0">
                <a:solidFill>
                  <a:srgbClr val="333333"/>
                </a:solidFill>
                <a:effectLst/>
                <a:latin typeface="-apple-system"/>
              </a:rPr>
              <a:t>選 </a:t>
            </a:r>
            <a:r>
              <a:rPr lang="en-US" altLang="zh-TW" b="0" i="0" dirty="0">
                <a:solidFill>
                  <a:srgbClr val="333333"/>
                </a:solidFill>
                <a:effectLst/>
                <a:latin typeface="-apple-system"/>
              </a:rPr>
              <a:t>manually select features</a:t>
            </a:r>
          </a:p>
          <a:p>
            <a:r>
              <a:rPr kumimoji="0" lang="en-US" altLang="zh-TW" sz="1800" b="0" i="0" u="none" strike="noStrike" cap="none" normalizeH="0" baseline="0" dirty="0">
                <a:ln>
                  <a:noFill/>
                </a:ln>
                <a:solidFill>
                  <a:srgbClr val="333333"/>
                </a:solidFill>
                <a:effectLst/>
                <a:latin typeface="Arial" panose="020B0604020202020204" pitchFamily="34" charset="0"/>
                <a:ea typeface="-apple-system"/>
              </a:rPr>
              <a:t>           b.</a:t>
            </a:r>
            <a:r>
              <a:rPr lang="zh-TW" altLang="zh-TW" dirty="0">
                <a:solidFill>
                  <a:srgbClr val="333333"/>
                </a:solidFill>
                <a:latin typeface="-apple-system"/>
              </a:rPr>
              <a:t>會出現套件列表</a:t>
            </a:r>
            <a:r>
              <a:rPr lang="zh-TW" altLang="en-US" dirty="0">
                <a:solidFill>
                  <a:srgbClr val="333333"/>
                </a:solidFill>
                <a:latin typeface="-apple-system"/>
              </a:rPr>
              <a:t>，建議</a:t>
            </a:r>
            <a:r>
              <a:rPr lang="zh-TW" altLang="zh-TW" dirty="0">
                <a:solidFill>
                  <a:srgbClr val="333333"/>
                </a:solidFill>
                <a:latin typeface="-apple-system"/>
              </a:rPr>
              <a:t>選擇 babel、router、vuex、</a:t>
            </a:r>
            <a:r>
              <a:rPr lang="en-US" altLang="zh-TW" dirty="0" err="1">
                <a:solidFill>
                  <a:srgbClr val="333333"/>
                </a:solidFill>
                <a:latin typeface="-apple-system"/>
              </a:rPr>
              <a:t>css</a:t>
            </a:r>
            <a:r>
              <a:rPr lang="en-US" altLang="zh-TW" dirty="0">
                <a:solidFill>
                  <a:srgbClr val="333333"/>
                </a:solidFill>
                <a:latin typeface="-apple-system"/>
              </a:rPr>
              <a:t> pre-processors</a:t>
            </a:r>
            <a:r>
              <a:rPr lang="zh-TW" altLang="zh-TW" dirty="0">
                <a:solidFill>
                  <a:srgbClr val="333333"/>
                </a:solidFill>
                <a:latin typeface="-apple-system"/>
              </a:rPr>
              <a:t>這4個</a:t>
            </a:r>
            <a:br>
              <a:rPr lang="zh-TW" altLang="zh-TW" dirty="0">
                <a:solidFill>
                  <a:srgbClr val="333333"/>
                </a:solidFill>
                <a:latin typeface="-apple-system"/>
              </a:rPr>
            </a:br>
            <a:endParaRPr lang="zh-TW" altLang="en-US" dirty="0">
              <a:solidFill>
                <a:srgbClr val="333333"/>
              </a:solidFill>
              <a:latin typeface="-apple-system"/>
            </a:endParaRPr>
          </a:p>
        </p:txBody>
      </p:sp>
      <p:pic>
        <p:nvPicPr>
          <p:cNvPr id="1033" name="Picture 9">
            <a:extLst>
              <a:ext uri="{FF2B5EF4-FFF2-40B4-BE49-F238E27FC236}">
                <a16:creationId xmlns:a16="http://schemas.microsoft.com/office/drawing/2014/main" id="{BD192453-CEF4-8C1E-CFE3-E72C3BEB0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2" y="2996952"/>
            <a:ext cx="8943975" cy="241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548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431C9E95-F611-576B-A620-C5622CC4E563}"/>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9</a:t>
            </a:fld>
            <a:endParaRPr lang="zh-TW" altLang="en-US">
              <a:solidFill>
                <a:prstClr val="white"/>
              </a:solidFill>
            </a:endParaRPr>
          </a:p>
        </p:txBody>
      </p:sp>
      <p:sp>
        <p:nvSpPr>
          <p:cNvPr id="13" name="文字方塊 12">
            <a:extLst>
              <a:ext uri="{FF2B5EF4-FFF2-40B4-BE49-F238E27FC236}">
                <a16:creationId xmlns:a16="http://schemas.microsoft.com/office/drawing/2014/main" id="{6754DBCE-5B13-951F-985F-5DC36D44D741}"/>
              </a:ext>
            </a:extLst>
          </p:cNvPr>
          <p:cNvSpPr txBox="1"/>
          <p:nvPr/>
        </p:nvSpPr>
        <p:spPr>
          <a:xfrm>
            <a:off x="179512" y="548680"/>
            <a:ext cx="8388424" cy="1946687"/>
          </a:xfrm>
          <a:prstGeom prst="rect">
            <a:avLst/>
          </a:prstGeom>
          <a:noFill/>
        </p:spPr>
        <p:txBody>
          <a:bodyPr wrap="square">
            <a:spAutoFit/>
          </a:bodyPr>
          <a:lstStyle/>
          <a:p>
            <a:r>
              <a:rPr lang="zh-TW" altLang="en-US" sz="1600" dirty="0"/>
              <a:t>在</a:t>
            </a:r>
            <a:r>
              <a:rPr lang="en-US" altLang="zh-TW" sz="1600" dirty="0"/>
              <a:t>MySQL 5.7 Command Line Client</a:t>
            </a:r>
            <a:r>
              <a:rPr lang="zh-TW" altLang="en-US" sz="1600" dirty="0"/>
              <a:t>內</a:t>
            </a:r>
            <a:r>
              <a:rPr lang="en-US" altLang="zh-TW" sz="1600" dirty="0"/>
              <a:t>:</a:t>
            </a:r>
          </a:p>
          <a:p>
            <a:pPr>
              <a:spcBef>
                <a:spcPts val="300"/>
              </a:spcBef>
              <a:spcAft>
                <a:spcPts val="300"/>
              </a:spcAft>
            </a:pPr>
            <a:r>
              <a:rPr lang="en-US" altLang="zh-TW" sz="1600" dirty="0"/>
              <a:t>  use </a:t>
            </a:r>
            <a:r>
              <a:rPr lang="en-US" altLang="zh-TW" sz="1600" b="1" dirty="0" err="1">
                <a:solidFill>
                  <a:srgbClr val="FF0000"/>
                </a:solidFill>
              </a:rPr>
              <a:t>cmuhch</a:t>
            </a:r>
            <a:r>
              <a:rPr lang="en-US" altLang="zh-TW" sz="1600" dirty="0"/>
              <a:t>;</a:t>
            </a:r>
          </a:p>
          <a:p>
            <a:pPr>
              <a:spcBef>
                <a:spcPts val="300"/>
              </a:spcBef>
              <a:spcAft>
                <a:spcPts val="300"/>
              </a:spcAft>
            </a:pPr>
            <a:r>
              <a:rPr lang="en-US" altLang="zh-TW" sz="1600" dirty="0"/>
              <a:t>  SET GLOBAL </a:t>
            </a:r>
            <a:r>
              <a:rPr lang="en-US" altLang="zh-TW" sz="1600" dirty="0" err="1"/>
              <a:t>connect_timeout</a:t>
            </a:r>
            <a:r>
              <a:rPr lang="en-US" altLang="zh-TW" sz="1600" dirty="0"/>
              <a:t>=28800;</a:t>
            </a:r>
          </a:p>
          <a:p>
            <a:pPr>
              <a:spcBef>
                <a:spcPts val="300"/>
              </a:spcBef>
              <a:spcAft>
                <a:spcPts val="300"/>
              </a:spcAft>
            </a:pPr>
            <a:r>
              <a:rPr lang="en-US" altLang="zh-TW" sz="1600" dirty="0"/>
              <a:t>  SET GLOBAL </a:t>
            </a:r>
            <a:r>
              <a:rPr lang="en-US" altLang="zh-TW" sz="1600" dirty="0" err="1"/>
              <a:t>interactive_timeout</a:t>
            </a:r>
            <a:r>
              <a:rPr lang="en-US" altLang="zh-TW" sz="1600" dirty="0"/>
              <a:t>=28800;</a:t>
            </a:r>
          </a:p>
          <a:p>
            <a:pPr>
              <a:spcBef>
                <a:spcPts val="300"/>
              </a:spcBef>
              <a:spcAft>
                <a:spcPts val="300"/>
              </a:spcAft>
            </a:pPr>
            <a:r>
              <a:rPr lang="en-US" altLang="zh-TW" sz="1600" dirty="0"/>
              <a:t>  SET GLOBAL </a:t>
            </a:r>
            <a:r>
              <a:rPr lang="en-US" altLang="zh-TW" sz="1600" dirty="0" err="1"/>
              <a:t>wait_timeout</a:t>
            </a:r>
            <a:r>
              <a:rPr lang="en-US" altLang="zh-TW" sz="1600" dirty="0"/>
              <a:t>=28800;</a:t>
            </a:r>
          </a:p>
          <a:p>
            <a:pPr>
              <a:spcBef>
                <a:spcPts val="300"/>
              </a:spcBef>
              <a:spcAft>
                <a:spcPts val="300"/>
              </a:spcAft>
            </a:pPr>
            <a:r>
              <a:rPr lang="en-US" altLang="zh-TW" sz="1800" dirty="0"/>
              <a:t>  </a:t>
            </a:r>
            <a:endParaRPr lang="zh-TW" altLang="en-US" dirty="0"/>
          </a:p>
        </p:txBody>
      </p:sp>
      <p:sp>
        <p:nvSpPr>
          <p:cNvPr id="15" name="文字方塊 14">
            <a:extLst>
              <a:ext uri="{FF2B5EF4-FFF2-40B4-BE49-F238E27FC236}">
                <a16:creationId xmlns:a16="http://schemas.microsoft.com/office/drawing/2014/main" id="{8D6E4197-66E1-F42D-7F19-AAB528475A43}"/>
              </a:ext>
            </a:extLst>
          </p:cNvPr>
          <p:cNvSpPr txBox="1"/>
          <p:nvPr/>
        </p:nvSpPr>
        <p:spPr>
          <a:xfrm>
            <a:off x="-16396" y="2132856"/>
            <a:ext cx="9160396" cy="4216539"/>
          </a:xfrm>
          <a:prstGeom prst="rect">
            <a:avLst/>
          </a:prstGeom>
          <a:noFill/>
        </p:spPr>
        <p:txBody>
          <a:bodyPr wrap="square">
            <a:spAutoFit/>
          </a:bodyPr>
          <a:lstStyle/>
          <a:p>
            <a:pPr algn="l" fontAlgn="base">
              <a:buFont typeface="Arial" panose="020B0604020202020204" pitchFamily="34" charset="0"/>
              <a:buChar char="•"/>
            </a:pPr>
            <a:r>
              <a:rPr lang="en-US" altLang="zh-TW" b="1" i="0" dirty="0" err="1">
                <a:solidFill>
                  <a:srgbClr val="232629"/>
                </a:solidFill>
                <a:effectLst/>
                <a:latin typeface="inherit"/>
              </a:rPr>
              <a:t>connect_timeout</a:t>
            </a:r>
            <a:r>
              <a:rPr lang="en-US" altLang="zh-TW" b="0" i="0" dirty="0">
                <a:solidFill>
                  <a:srgbClr val="232629"/>
                </a:solidFill>
                <a:effectLst/>
                <a:latin typeface="inherit"/>
              </a:rPr>
              <a:t>: Number of seconds the </a:t>
            </a:r>
            <a:r>
              <a:rPr lang="en-US" altLang="zh-TW" b="0" i="0" dirty="0" err="1">
                <a:solidFill>
                  <a:srgbClr val="232629"/>
                </a:solidFill>
                <a:effectLst/>
                <a:latin typeface="inherit"/>
              </a:rPr>
              <a:t>mysqld</a:t>
            </a:r>
            <a:r>
              <a:rPr lang="en-US" altLang="zh-TW" b="0" i="0" dirty="0">
                <a:solidFill>
                  <a:srgbClr val="232629"/>
                </a:solidFill>
                <a:effectLst/>
                <a:latin typeface="inherit"/>
              </a:rPr>
              <a:t> server waits for a connect packet before responding with 'Bad handshake'</a:t>
            </a:r>
          </a:p>
          <a:p>
            <a:pPr algn="l" fontAlgn="base">
              <a:buFont typeface="Arial" panose="020B0604020202020204" pitchFamily="34" charset="0"/>
              <a:buChar char="•"/>
            </a:pPr>
            <a:r>
              <a:rPr lang="en-US" altLang="zh-TW" b="1" i="0" dirty="0" err="1">
                <a:solidFill>
                  <a:srgbClr val="232629"/>
                </a:solidFill>
                <a:effectLst/>
                <a:latin typeface="inherit"/>
              </a:rPr>
              <a:t>interactive_timeout</a:t>
            </a:r>
            <a:r>
              <a:rPr lang="en-US" altLang="zh-TW" b="0" i="0" dirty="0">
                <a:solidFill>
                  <a:srgbClr val="232629"/>
                </a:solidFill>
                <a:effectLst/>
                <a:latin typeface="inherit"/>
              </a:rPr>
              <a:t> Number of seconds the server waits for activity on an interactive connection before closing it</a:t>
            </a:r>
          </a:p>
          <a:p>
            <a:pPr algn="l" fontAlgn="base">
              <a:buFont typeface="Arial" panose="020B0604020202020204" pitchFamily="34" charset="0"/>
              <a:buChar char="•"/>
            </a:pPr>
            <a:r>
              <a:rPr lang="en-US" altLang="zh-TW" b="1" i="0" dirty="0" err="1">
                <a:solidFill>
                  <a:srgbClr val="232629"/>
                </a:solidFill>
                <a:effectLst/>
                <a:latin typeface="inherit"/>
              </a:rPr>
              <a:t>wait_timeout</a:t>
            </a:r>
            <a:r>
              <a:rPr lang="en-US" altLang="zh-TW" b="0" i="0" dirty="0">
                <a:solidFill>
                  <a:srgbClr val="232629"/>
                </a:solidFill>
                <a:effectLst/>
                <a:latin typeface="inherit"/>
              </a:rPr>
              <a:t> Number of seconds the server waits for activity on a connection before closing it</a:t>
            </a:r>
          </a:p>
          <a:p>
            <a:pPr algn="l" fontAlgn="base">
              <a:buFont typeface="Arial" panose="020B0604020202020204" pitchFamily="34" charset="0"/>
              <a:buChar char="•"/>
            </a:pPr>
            <a:endParaRPr lang="en-US" altLang="zh-TW" dirty="0">
              <a:solidFill>
                <a:srgbClr val="232629"/>
              </a:solidFill>
              <a:latin typeface="inherit"/>
            </a:endParaRPr>
          </a:p>
          <a:p>
            <a:pPr algn="l" fontAlgn="base"/>
            <a:r>
              <a:rPr lang="zh-TW" altLang="en-US" sz="1600" b="0" i="0" dirty="0">
                <a:solidFill>
                  <a:srgbClr val="232629"/>
                </a:solidFill>
                <a:effectLst/>
                <a:latin typeface="inherit"/>
              </a:rPr>
              <a:t>註</a:t>
            </a:r>
            <a:r>
              <a:rPr lang="en-US" altLang="zh-TW" sz="1600" b="0" i="0" dirty="0">
                <a:solidFill>
                  <a:srgbClr val="232629"/>
                </a:solidFill>
                <a:effectLst/>
                <a:latin typeface="inherit"/>
              </a:rPr>
              <a:t>: 1. </a:t>
            </a:r>
            <a:r>
              <a:rPr lang="en-US" altLang="zh-TW" sz="1600" b="0" i="0" dirty="0">
                <a:solidFill>
                  <a:srgbClr val="232629"/>
                </a:solidFill>
                <a:effectLst/>
                <a:latin typeface="-apple-system"/>
              </a:rPr>
              <a:t>28800 seconds are 8 hours</a:t>
            </a:r>
          </a:p>
          <a:p>
            <a:pPr algn="l" fontAlgn="base"/>
            <a:r>
              <a:rPr lang="en-US" altLang="zh-TW" sz="1600" dirty="0">
                <a:solidFill>
                  <a:srgbClr val="232629"/>
                </a:solidFill>
                <a:latin typeface="-apple-system"/>
              </a:rPr>
              <a:t>       2. </a:t>
            </a:r>
            <a:r>
              <a:rPr lang="en-US" altLang="zh-TW" sz="1600" dirty="0">
                <a:solidFill>
                  <a:srgbClr val="FF0000"/>
                </a:solidFill>
                <a:latin typeface="-apple-system"/>
              </a:rPr>
              <a:t>SET GLOBAL </a:t>
            </a:r>
            <a:r>
              <a:rPr lang="en-US" altLang="zh-TW" sz="1600" dirty="0">
                <a:solidFill>
                  <a:srgbClr val="232629"/>
                </a:solidFill>
                <a:latin typeface="-apple-system"/>
              </a:rPr>
              <a:t>will set the variable to all active and future connections until the next server  </a:t>
            </a:r>
          </a:p>
          <a:p>
            <a:pPr algn="l" fontAlgn="base"/>
            <a:r>
              <a:rPr lang="en-US" altLang="zh-TW" sz="1600" dirty="0">
                <a:solidFill>
                  <a:srgbClr val="232629"/>
                </a:solidFill>
                <a:latin typeface="-apple-system"/>
              </a:rPr>
              <a:t>            restart. </a:t>
            </a:r>
          </a:p>
          <a:p>
            <a:pPr algn="l" fontAlgn="base"/>
            <a:r>
              <a:rPr lang="en-US" altLang="zh-TW" sz="1600" dirty="0">
                <a:solidFill>
                  <a:srgbClr val="232629"/>
                </a:solidFill>
                <a:latin typeface="-apple-system"/>
              </a:rPr>
              <a:t>            There is however a </a:t>
            </a:r>
            <a:r>
              <a:rPr lang="en-US" altLang="zh-TW" sz="1600" dirty="0">
                <a:solidFill>
                  <a:srgbClr val="FF0000"/>
                </a:solidFill>
                <a:latin typeface="-apple-system"/>
              </a:rPr>
              <a:t>SET SESSION </a:t>
            </a:r>
            <a:r>
              <a:rPr lang="en-US" altLang="zh-TW" sz="1600" dirty="0">
                <a:solidFill>
                  <a:srgbClr val="232629"/>
                </a:solidFill>
                <a:latin typeface="-apple-system"/>
              </a:rPr>
              <a:t>that appears to set the variable specific to the current  </a:t>
            </a:r>
          </a:p>
          <a:p>
            <a:pPr algn="l" fontAlgn="base"/>
            <a:r>
              <a:rPr lang="en-US" altLang="zh-TW" sz="1600" dirty="0">
                <a:solidFill>
                  <a:srgbClr val="232629"/>
                </a:solidFill>
                <a:latin typeface="-apple-system"/>
              </a:rPr>
              <a:t>             session.</a:t>
            </a:r>
          </a:p>
          <a:p>
            <a:pPr algn="l" fontAlgn="base"/>
            <a:r>
              <a:rPr lang="en-US" altLang="zh-TW" sz="1600" b="0" i="0" dirty="0">
                <a:solidFill>
                  <a:srgbClr val="232629"/>
                </a:solidFill>
                <a:effectLst/>
                <a:latin typeface="-apple-system"/>
              </a:rPr>
              <a:t>             </a:t>
            </a:r>
            <a:r>
              <a:rPr lang="zh-TW" altLang="en-US" sz="1600" b="0" i="0" dirty="0">
                <a:solidFill>
                  <a:srgbClr val="232629"/>
                </a:solidFill>
                <a:effectLst/>
                <a:latin typeface="-apple-system"/>
              </a:rPr>
              <a:t>建議盡量用 </a:t>
            </a:r>
            <a:r>
              <a:rPr lang="en-US" altLang="zh-TW" sz="1600" dirty="0">
                <a:solidFill>
                  <a:srgbClr val="FF0000"/>
                </a:solidFill>
                <a:latin typeface="-apple-system"/>
              </a:rPr>
              <a:t>SET SESSION  </a:t>
            </a:r>
            <a:r>
              <a:rPr lang="zh-TW" altLang="en-US" sz="1600" dirty="0">
                <a:solidFill>
                  <a:srgbClr val="232629"/>
                </a:solidFill>
                <a:latin typeface="-apple-system"/>
              </a:rPr>
              <a:t>指令</a:t>
            </a:r>
            <a:endParaRPr lang="en-US" altLang="zh-TW" sz="1600" dirty="0">
              <a:solidFill>
                <a:srgbClr val="232629"/>
              </a:solidFill>
              <a:latin typeface="-apple-system"/>
            </a:endParaRPr>
          </a:p>
          <a:p>
            <a:pPr algn="l" fontAlgn="base"/>
            <a:r>
              <a:rPr lang="en-US" altLang="zh-TW" sz="1600" dirty="0">
                <a:solidFill>
                  <a:srgbClr val="232629"/>
                </a:solidFill>
                <a:latin typeface="-apple-system"/>
              </a:rPr>
              <a:t>       3. </a:t>
            </a:r>
            <a:r>
              <a:rPr lang="zh-TW" altLang="en-US" sz="1600" dirty="0">
                <a:solidFill>
                  <a:srgbClr val="232629"/>
                </a:solidFill>
                <a:latin typeface="-apple-system"/>
              </a:rPr>
              <a:t>可用下列指令查變數值</a:t>
            </a:r>
            <a:r>
              <a:rPr lang="en-US" altLang="zh-TW" sz="1600" dirty="0">
                <a:solidFill>
                  <a:srgbClr val="232629"/>
                </a:solidFill>
                <a:latin typeface="-apple-system"/>
              </a:rPr>
              <a:t>:</a:t>
            </a:r>
          </a:p>
          <a:p>
            <a:pPr algn="l" fontAlgn="base"/>
            <a:r>
              <a:rPr lang="en-US" altLang="zh-TW" sz="1600" dirty="0">
                <a:solidFill>
                  <a:srgbClr val="232629"/>
                </a:solidFill>
                <a:latin typeface="-apple-system"/>
              </a:rPr>
              <a:t>            SELECT @@GLOBAL.MAX_EXECUTION_TIME, @@SESSION.MAX_EXECUTION_TIME;</a:t>
            </a:r>
          </a:p>
          <a:p>
            <a:pPr algn="l" fontAlgn="base"/>
            <a:r>
              <a:rPr lang="en-US" altLang="zh-TW" sz="1600" dirty="0">
                <a:solidFill>
                  <a:srgbClr val="232629"/>
                </a:solidFill>
                <a:latin typeface="-apple-system"/>
              </a:rPr>
              <a:t>       4. </a:t>
            </a:r>
            <a:r>
              <a:rPr lang="zh-TW" altLang="en-US" sz="1600" b="0" i="0" dirty="0">
                <a:solidFill>
                  <a:srgbClr val="292929"/>
                </a:solidFill>
                <a:effectLst/>
                <a:latin typeface="source-serif-pro"/>
              </a:rPr>
              <a:t>顯示各種 </a:t>
            </a:r>
            <a:r>
              <a:rPr lang="en-US" altLang="zh-TW" sz="1600" b="0" i="0" dirty="0">
                <a:solidFill>
                  <a:srgbClr val="292929"/>
                </a:solidFill>
                <a:effectLst/>
                <a:latin typeface="source-serif-pro"/>
              </a:rPr>
              <a:t>timeout </a:t>
            </a:r>
            <a:r>
              <a:rPr lang="zh-TW" altLang="en-US" sz="1600" b="0" i="0" dirty="0">
                <a:solidFill>
                  <a:srgbClr val="292929"/>
                </a:solidFill>
                <a:effectLst/>
                <a:latin typeface="source-serif-pro"/>
              </a:rPr>
              <a:t>設定</a:t>
            </a:r>
            <a:endParaRPr lang="en-US" altLang="zh-TW" sz="1600" dirty="0">
              <a:solidFill>
                <a:srgbClr val="232629"/>
              </a:solidFill>
              <a:latin typeface="-apple-system"/>
            </a:endParaRPr>
          </a:p>
          <a:p>
            <a:pPr algn="l" fontAlgn="base"/>
            <a:r>
              <a:rPr lang="en-US" altLang="zh-TW" sz="1600" b="0" i="0" dirty="0">
                <a:solidFill>
                  <a:srgbClr val="292929"/>
                </a:solidFill>
                <a:effectLst/>
                <a:latin typeface="source-code-pro"/>
              </a:rPr>
              <a:t>            show variables like '%timeout%';</a:t>
            </a:r>
            <a:r>
              <a:rPr lang="en-US" altLang="zh-TW" sz="1600" dirty="0">
                <a:solidFill>
                  <a:srgbClr val="232629"/>
                </a:solidFill>
                <a:latin typeface="-apple-system"/>
              </a:rPr>
              <a:t> </a:t>
            </a:r>
          </a:p>
        </p:txBody>
      </p:sp>
    </p:spTree>
    <p:extLst>
      <p:ext uri="{BB962C8B-B14F-4D97-AF65-F5344CB8AC3E}">
        <p14:creationId xmlns:p14="http://schemas.microsoft.com/office/powerpoint/2010/main" val="306514235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技術處">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prstDash val="dash"/>
          <a:headEnd type="oval" w="med" len="med"/>
          <a:tailEnd type="triangle" w="med" len="med"/>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16474</TotalTime>
  <Words>7510</Words>
  <Application>Microsoft Office PowerPoint</Application>
  <PresentationFormat>如螢幕大小 (4:3)</PresentationFormat>
  <Paragraphs>847</Paragraphs>
  <Slides>88</Slides>
  <Notes>0</Notes>
  <HiddenSlides>0</HiddenSlides>
  <MMClips>0</MMClips>
  <ScaleCrop>false</ScaleCrop>
  <HeadingPairs>
    <vt:vector size="6" baseType="variant">
      <vt:variant>
        <vt:lpstr>使用字型</vt:lpstr>
      </vt:variant>
      <vt:variant>
        <vt:i4>29</vt:i4>
      </vt:variant>
      <vt:variant>
        <vt:lpstr>佈景主題</vt:lpstr>
      </vt:variant>
      <vt:variant>
        <vt:i4>1</vt:i4>
      </vt:variant>
      <vt:variant>
        <vt:lpstr>投影片標題</vt:lpstr>
      </vt:variant>
      <vt:variant>
        <vt:i4>88</vt:i4>
      </vt:variant>
    </vt:vector>
  </HeadingPairs>
  <TitlesOfParts>
    <vt:vector size="118" baseType="lpstr">
      <vt:lpstr>-apple-system</vt:lpstr>
      <vt:lpstr>Arial Unicode MS</vt:lpstr>
      <vt:lpstr>charter</vt:lpstr>
      <vt:lpstr>Helvetica Neue</vt:lpstr>
      <vt:lpstr>inherit</vt:lpstr>
      <vt:lpstr>Menlo</vt:lpstr>
      <vt:lpstr>Microsoft JhengHei Light</vt:lpstr>
      <vt:lpstr>Microsoft YaHei</vt:lpstr>
      <vt:lpstr>Monaco</vt:lpstr>
      <vt:lpstr>montserrat-medium</vt:lpstr>
      <vt:lpstr>sohne</vt:lpstr>
      <vt:lpstr>source-code-pro</vt:lpstr>
      <vt:lpstr>source-serif-pro</vt:lpstr>
      <vt:lpstr>ui-monospace</vt:lpstr>
      <vt:lpstr>ui-sans-serif</vt:lpstr>
      <vt:lpstr>微軟正黑體</vt:lpstr>
      <vt:lpstr>微軟正黑體</vt:lpstr>
      <vt:lpstr>微軟正黑體 Light</vt:lpstr>
      <vt:lpstr>新細明體</vt:lpstr>
      <vt:lpstr>標楷體</vt:lpstr>
      <vt:lpstr>Arial</vt:lpstr>
      <vt:lpstr>Arial</vt:lpstr>
      <vt:lpstr>Calibri</vt:lpstr>
      <vt:lpstr>Consolas</vt:lpstr>
      <vt:lpstr>Lato</vt:lpstr>
      <vt:lpstr>Open Sans</vt:lpstr>
      <vt:lpstr>Poiret One</vt:lpstr>
      <vt:lpstr>Segoe UI</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E8241</dc:creator>
  <cp:lastModifiedBy>瑞琪 陳</cp:lastModifiedBy>
  <cp:revision>86</cp:revision>
  <dcterms:created xsi:type="dcterms:W3CDTF">2022-06-08T07:16:10Z</dcterms:created>
  <dcterms:modified xsi:type="dcterms:W3CDTF">2023-02-17T02:01:05Z</dcterms:modified>
</cp:coreProperties>
</file>